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Lst>
  <p:sldSz cy="5143500" cx="9144000"/>
  <p:notesSz cx="6858000" cy="9144000"/>
  <p:embeddedFontLst>
    <p:embeddedFont>
      <p:font typeface="Raleway SemiBold"/>
      <p:regular r:id="rId80"/>
      <p:bold r:id="rId81"/>
      <p:italic r:id="rId82"/>
      <p:boldItalic r:id="rId83"/>
    </p:embeddedFont>
    <p:embeddedFont>
      <p:font typeface="Raleway"/>
      <p:regular r:id="rId84"/>
      <p:bold r:id="rId85"/>
      <p:italic r:id="rId86"/>
      <p:boldItalic r:id="rId87"/>
    </p:embeddedFont>
    <p:embeddedFont>
      <p:font typeface="Roboto"/>
      <p:regular r:id="rId88"/>
      <p:bold r:id="rId89"/>
      <p:italic r:id="rId90"/>
      <p:boldItalic r:id="rId91"/>
    </p:embeddedFont>
    <p:embeddedFont>
      <p:font typeface="Raleway Medium"/>
      <p:regular r:id="rId92"/>
      <p:bold r:id="rId93"/>
      <p:italic r:id="rId94"/>
      <p:boldItalic r:id="rId95"/>
    </p:embeddedFont>
    <p:embeddedFont>
      <p:font typeface="Barlow Light"/>
      <p:regular r:id="rId96"/>
      <p:bold r:id="rId97"/>
      <p:italic r:id="rId98"/>
      <p:boldItalic r:id="rId99"/>
    </p:embeddedFont>
    <p:embeddedFont>
      <p:font typeface="Barlow"/>
      <p:regular r:id="rId100"/>
      <p:bold r:id="rId101"/>
      <p:italic r:id="rId102"/>
      <p:boldItalic r:id="rId10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103" Type="http://schemas.openxmlformats.org/officeDocument/2006/relationships/font" Target="fonts/Barlow-boldItalic.fntdata"/><Relationship Id="rId102" Type="http://schemas.openxmlformats.org/officeDocument/2006/relationships/font" Target="fonts/Barlow-italic.fntdata"/><Relationship Id="rId101" Type="http://schemas.openxmlformats.org/officeDocument/2006/relationships/font" Target="fonts/Barlow-bold.fntdata"/><Relationship Id="rId100" Type="http://schemas.openxmlformats.org/officeDocument/2006/relationships/font" Target="fonts/Barlow-regular.fntdata"/><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95" Type="http://schemas.openxmlformats.org/officeDocument/2006/relationships/font" Target="fonts/RalewayMedium-boldItalic.fntdata"/><Relationship Id="rId94" Type="http://schemas.openxmlformats.org/officeDocument/2006/relationships/font" Target="fonts/RalewayMedium-italic.fntdata"/><Relationship Id="rId97" Type="http://schemas.openxmlformats.org/officeDocument/2006/relationships/font" Target="fonts/BarlowLight-bold.fntdata"/><Relationship Id="rId96" Type="http://schemas.openxmlformats.org/officeDocument/2006/relationships/font" Target="fonts/BarlowLight-regular.fntdata"/><Relationship Id="rId11" Type="http://schemas.openxmlformats.org/officeDocument/2006/relationships/slide" Target="slides/slide7.xml"/><Relationship Id="rId99" Type="http://schemas.openxmlformats.org/officeDocument/2006/relationships/font" Target="fonts/BarlowLight-boldItalic.fntdata"/><Relationship Id="rId10" Type="http://schemas.openxmlformats.org/officeDocument/2006/relationships/slide" Target="slides/slide6.xml"/><Relationship Id="rId98" Type="http://schemas.openxmlformats.org/officeDocument/2006/relationships/font" Target="fonts/BarlowLight-italic.fntdata"/><Relationship Id="rId13" Type="http://schemas.openxmlformats.org/officeDocument/2006/relationships/slide" Target="slides/slide9.xml"/><Relationship Id="rId12" Type="http://schemas.openxmlformats.org/officeDocument/2006/relationships/slide" Target="slides/slide8.xml"/><Relationship Id="rId91" Type="http://schemas.openxmlformats.org/officeDocument/2006/relationships/font" Target="fonts/Roboto-boldItalic.fntdata"/><Relationship Id="rId90" Type="http://schemas.openxmlformats.org/officeDocument/2006/relationships/font" Target="fonts/Roboto-italic.fntdata"/><Relationship Id="rId93" Type="http://schemas.openxmlformats.org/officeDocument/2006/relationships/font" Target="fonts/RalewayMedium-bold.fntdata"/><Relationship Id="rId92" Type="http://schemas.openxmlformats.org/officeDocument/2006/relationships/font" Target="fonts/RalewayMedium-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 Id="rId84" Type="http://schemas.openxmlformats.org/officeDocument/2006/relationships/font" Target="fonts/Raleway-regular.fntdata"/><Relationship Id="rId83" Type="http://schemas.openxmlformats.org/officeDocument/2006/relationships/font" Target="fonts/RalewaySemiBold-boldItalic.fntdata"/><Relationship Id="rId86" Type="http://schemas.openxmlformats.org/officeDocument/2006/relationships/font" Target="fonts/Raleway-italic.fntdata"/><Relationship Id="rId85" Type="http://schemas.openxmlformats.org/officeDocument/2006/relationships/font" Target="fonts/Raleway-bold.fntdata"/><Relationship Id="rId88" Type="http://schemas.openxmlformats.org/officeDocument/2006/relationships/font" Target="fonts/Roboto-regular.fntdata"/><Relationship Id="rId87" Type="http://schemas.openxmlformats.org/officeDocument/2006/relationships/font" Target="fonts/Raleway-boldItalic.fntdata"/><Relationship Id="rId89" Type="http://schemas.openxmlformats.org/officeDocument/2006/relationships/font" Target="fonts/Roboto-bold.fntdata"/><Relationship Id="rId80" Type="http://schemas.openxmlformats.org/officeDocument/2006/relationships/font" Target="fonts/RalewaySemiBold-regular.fntdata"/><Relationship Id="rId82" Type="http://schemas.openxmlformats.org/officeDocument/2006/relationships/font" Target="fonts/RalewaySemiBold-italic.fntdata"/><Relationship Id="rId81" Type="http://schemas.openxmlformats.org/officeDocument/2006/relationships/font" Target="fonts/Raleway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75" Type="http://schemas.openxmlformats.org/officeDocument/2006/relationships/slide" Target="slides/slide71.xml"/><Relationship Id="rId74" Type="http://schemas.openxmlformats.org/officeDocument/2006/relationships/slide" Target="slides/slide70.xml"/><Relationship Id="rId77" Type="http://schemas.openxmlformats.org/officeDocument/2006/relationships/slide" Target="slides/slide73.xml"/><Relationship Id="rId76" Type="http://schemas.openxmlformats.org/officeDocument/2006/relationships/slide" Target="slides/slide72.xml"/><Relationship Id="rId79" Type="http://schemas.openxmlformats.org/officeDocument/2006/relationships/slide" Target="slides/slide75.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62" Type="http://schemas.openxmlformats.org/officeDocument/2006/relationships/slide" Target="slides/slide58.xml"/><Relationship Id="rId61" Type="http://schemas.openxmlformats.org/officeDocument/2006/relationships/slide" Target="slides/slide57.xml"/><Relationship Id="rId64" Type="http://schemas.openxmlformats.org/officeDocument/2006/relationships/slide" Target="slides/slide60.xml"/><Relationship Id="rId63" Type="http://schemas.openxmlformats.org/officeDocument/2006/relationships/slide" Target="slides/slide59.xml"/><Relationship Id="rId66" Type="http://schemas.openxmlformats.org/officeDocument/2006/relationships/slide" Target="slides/slide62.xml"/><Relationship Id="rId65" Type="http://schemas.openxmlformats.org/officeDocument/2006/relationships/slide" Target="slides/slide61.xml"/><Relationship Id="rId68" Type="http://schemas.openxmlformats.org/officeDocument/2006/relationships/slide" Target="slides/slide64.xml"/><Relationship Id="rId67" Type="http://schemas.openxmlformats.org/officeDocument/2006/relationships/slide" Target="slides/slide63.xml"/><Relationship Id="rId60" Type="http://schemas.openxmlformats.org/officeDocument/2006/relationships/slide" Target="slides/slide56.xml"/><Relationship Id="rId69" Type="http://schemas.openxmlformats.org/officeDocument/2006/relationships/slide" Target="slides/slide6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55" Type="http://schemas.openxmlformats.org/officeDocument/2006/relationships/slide" Target="slides/slide51.xml"/><Relationship Id="rId54" Type="http://schemas.openxmlformats.org/officeDocument/2006/relationships/slide" Target="slides/slide50.xml"/><Relationship Id="rId57" Type="http://schemas.openxmlformats.org/officeDocument/2006/relationships/slide" Target="slides/slide53.xml"/><Relationship Id="rId56" Type="http://schemas.openxmlformats.org/officeDocument/2006/relationships/slide" Target="slides/slide52.xml"/><Relationship Id="rId59" Type="http://schemas.openxmlformats.org/officeDocument/2006/relationships/slide" Target="slides/slide55.xml"/><Relationship Id="rId58"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onthenet.com/html/elements/ins_tag.php"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HTML"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HTML/Element/dt" TargetMode="External"/><Relationship Id="rId3" Type="http://schemas.openxmlformats.org/officeDocument/2006/relationships/hyperlink" Target="https://developer.mozilla.org/en-US/docs/Web/HTML/Element/dd"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html/html_table_borders.asp"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HTML/Element/table#deprecated_attribute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agindex.net/html/img/img.html"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HTML/Element/img#deprecated_attributes"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CSS/border" TargetMode="External"/><Relationship Id="rId3" Type="http://schemas.openxmlformats.org/officeDocument/2006/relationships/hyperlink" Target="https://developer.mozilla.org/en-US/docs/Glossary/CSS"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HTML/Element/b" TargetMode="Externa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html/html_computercode_elements.asp" TargetMode="Externa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html/html_form_input_types.asp"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 name="Google Shape;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Today we are going to cover three main topics. </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Bugün üç ana konuyu ele alacağız.</a:t>
            </a:r>
            <a:endParaRPr sz="18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rgbClr val="1B1B1B"/>
                </a:solidFill>
                <a:highlight>
                  <a:srgbClr val="FFFFFF"/>
                </a:highlight>
              </a:rPr>
              <a:t>The </a:t>
            </a:r>
            <a:r>
              <a:rPr b="1" lang="tr-TR" sz="1800">
                <a:solidFill>
                  <a:srgbClr val="1B1B1B"/>
                </a:solidFill>
                <a:highlight>
                  <a:srgbClr val="FFFFFF"/>
                </a:highlight>
              </a:rPr>
              <a:t>HTML </a:t>
            </a:r>
            <a:r>
              <a:rPr b="1" lang="tr-TR" sz="1800">
                <a:solidFill>
                  <a:srgbClr val="1B1B1B"/>
                </a:solidFill>
                <a:highlight>
                  <a:srgbClr val="EEEEEE"/>
                </a:highlight>
                <a:latin typeface="Courier New"/>
                <a:ea typeface="Courier New"/>
                <a:cs typeface="Courier New"/>
                <a:sym typeface="Courier New"/>
              </a:rPr>
              <a:t>&lt;small&gt;</a:t>
            </a:r>
            <a:r>
              <a:rPr lang="tr-TR" sz="1800">
                <a:solidFill>
                  <a:srgbClr val="1B1B1B"/>
                </a:solidFill>
                <a:highlight>
                  <a:srgbClr val="FFFFFF"/>
                </a:highlight>
              </a:rPr>
              <a:t> </a:t>
            </a:r>
            <a:r>
              <a:rPr b="1" lang="tr-TR" sz="1800">
                <a:solidFill>
                  <a:srgbClr val="1B1B1B"/>
                </a:solidFill>
                <a:highlight>
                  <a:srgbClr val="FFFFFF"/>
                </a:highlight>
              </a:rPr>
              <a:t>element</a:t>
            </a:r>
            <a:r>
              <a:rPr lang="tr-TR" sz="1800">
                <a:solidFill>
                  <a:srgbClr val="1B1B1B"/>
                </a:solidFill>
                <a:highlight>
                  <a:srgbClr val="FFFFFF"/>
                </a:highlight>
              </a:rPr>
              <a:t> represents side-comments and small print, like copyright and legal text, independent of its styled presentation. By default, it renders text within it one font-size smaller, such as from </a:t>
            </a:r>
            <a:r>
              <a:rPr lang="tr-TR" sz="1800">
                <a:solidFill>
                  <a:srgbClr val="1B1B1B"/>
                </a:solidFill>
                <a:highlight>
                  <a:srgbClr val="EEEEEE"/>
                </a:highlight>
                <a:latin typeface="Courier New"/>
                <a:ea typeface="Courier New"/>
                <a:cs typeface="Courier New"/>
                <a:sym typeface="Courier New"/>
              </a:rPr>
              <a:t>small</a:t>
            </a:r>
            <a:r>
              <a:rPr lang="tr-TR" sz="1800">
                <a:solidFill>
                  <a:srgbClr val="1B1B1B"/>
                </a:solidFill>
                <a:highlight>
                  <a:srgbClr val="FFFFFF"/>
                </a:highlight>
              </a:rPr>
              <a:t> to </a:t>
            </a:r>
            <a:r>
              <a:rPr lang="tr-TR" sz="1800">
                <a:solidFill>
                  <a:srgbClr val="1B1B1B"/>
                </a:solidFill>
                <a:highlight>
                  <a:srgbClr val="EEEEEE"/>
                </a:highlight>
                <a:latin typeface="Courier New"/>
                <a:ea typeface="Courier New"/>
                <a:cs typeface="Courier New"/>
                <a:sym typeface="Courier New"/>
              </a:rPr>
              <a:t>x-small</a:t>
            </a: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HTML &lt;small&gt; öğesi, stilize edilmiş sunumundan bağımsız olarak telif hakkı ve yasal metin gibi yan yorumları ve küçük yazıları temsil eder. Varsayılan olarak, içindeki metni küçükten x-küçük'e gibi bir font boyutu daha küçük işler.</a:t>
            </a:r>
            <a:endParaRPr sz="1800">
              <a:solidFill>
                <a:srgbClr val="1B1B1B"/>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a:t>
            </a:r>
            <a:r>
              <a:rPr b="1" lang="tr-TR" sz="1800">
                <a:solidFill>
                  <a:schemeClr val="dk1"/>
                </a:solidFill>
                <a:highlight>
                  <a:srgbClr val="FFFFFF"/>
                </a:highlight>
              </a:rPr>
              <a:t>HTML Superscript element</a:t>
            </a:r>
            <a:r>
              <a:rPr lang="tr-TR" sz="1800">
                <a:solidFill>
                  <a:schemeClr val="dk1"/>
                </a:solidFill>
                <a:highlight>
                  <a:srgbClr val="FFFFFF"/>
                </a:highlight>
              </a:rPr>
              <a:t> (</a:t>
            </a:r>
            <a:r>
              <a:rPr b="1" lang="tr-TR" sz="1800">
                <a:solidFill>
                  <a:schemeClr val="dk1"/>
                </a:solidFill>
                <a:highlight>
                  <a:srgbClr val="EEEEEE"/>
                </a:highlight>
                <a:latin typeface="Courier New"/>
                <a:ea typeface="Courier New"/>
                <a:cs typeface="Courier New"/>
                <a:sym typeface="Courier New"/>
              </a:rPr>
              <a:t>&lt;sup&gt;</a:t>
            </a:r>
            <a:r>
              <a:rPr lang="tr-TR" sz="1800">
                <a:solidFill>
                  <a:schemeClr val="dk1"/>
                </a:solidFill>
                <a:highlight>
                  <a:srgbClr val="FFFFFF"/>
                </a:highlight>
              </a:rPr>
              <a:t>) specifies inline text which is to be displayed as superscript for solely typographical reasons. Superscripts are usually rendered with a raised baseline using smaller text.</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I am sure you don’t understand anything, we can say that The </a:t>
            </a:r>
            <a:r>
              <a:rPr lang="tr-TR" sz="1800">
                <a:solidFill>
                  <a:schemeClr val="dk1"/>
                </a:solidFill>
                <a:highlight>
                  <a:srgbClr val="EEEEEE"/>
                </a:highlight>
                <a:latin typeface="Courier New"/>
                <a:ea typeface="Courier New"/>
                <a:cs typeface="Courier New"/>
                <a:sym typeface="Courier New"/>
              </a:rPr>
              <a:t>&lt;sup&gt;</a:t>
            </a:r>
            <a:r>
              <a:rPr lang="tr-TR" sz="1800">
                <a:solidFill>
                  <a:schemeClr val="dk1"/>
                </a:solidFill>
                <a:highlight>
                  <a:srgbClr val="FFFFFF"/>
                </a:highlight>
              </a:rPr>
              <a:t> element should only be used for typographical reasons—that is, to change the position of the text to comply with typographical conventions or standards, rather than solely for presentation or appearance purposes.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chemeClr val="dk1"/>
                </a:solidFill>
                <a:highlight>
                  <a:srgbClr val="FFFFFF"/>
                </a:highlight>
              </a:rPr>
              <a:t>HTML Üst Simge öğesi (&lt;sup&gt;), yalnızca tipografik nedenlerle üst simge olarak görüntülenecek satır içi metni belirtir. Üst simgeler genellikle daha küçük metinler kullanılarak yükseltilmiş bir temel ile oluşturulur.</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chemeClr val="dk1"/>
                </a:solidFill>
                <a:highlight>
                  <a:srgbClr val="FFFFFF"/>
                </a:highlight>
              </a:rPr>
              <a:t>Hiçbir şey anlamadığınızdan eminim, &lt;sup&gt; öğesinin yalnızca tipografik nedenlerle, yani metnin konumunu yalnızca sunumdan ziyade tipografik kurallara veya standartlara uyacak şekilde değiştirmek için kullanılması gerektiğini söyleyebiliriz. veya görünüm amaçları. Bu tipografik nedenler nelerdir</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rgbClr val="1B1B1B"/>
                </a:solidFill>
                <a:highlight>
                  <a:srgbClr val="FFFFFF"/>
                </a:highlight>
              </a:rPr>
              <a:t>The </a:t>
            </a:r>
            <a:r>
              <a:rPr lang="tr-TR" sz="1800">
                <a:solidFill>
                  <a:srgbClr val="1B1B1B"/>
                </a:solidFill>
                <a:highlight>
                  <a:srgbClr val="EEEEEE"/>
                </a:highlight>
                <a:latin typeface="Courier New"/>
                <a:ea typeface="Courier New"/>
                <a:cs typeface="Courier New"/>
                <a:sym typeface="Courier New"/>
              </a:rPr>
              <a:t>&lt;sub&gt;</a:t>
            </a:r>
            <a:r>
              <a:rPr lang="tr-TR" sz="1800">
                <a:solidFill>
                  <a:srgbClr val="1B1B1B"/>
                </a:solidFill>
                <a:highlight>
                  <a:srgbClr val="FFFFFF"/>
                </a:highlight>
              </a:rPr>
              <a:t> element should be used only for typographical reasons—that is, to change the position of the text to comply with typographical conventions or standards, rather than solely for presentation or appearance purposes.</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&lt;sub&gt; öğesi yalnızca tipografik nedenlerle, yani metnin konumunu yalnızca sunum veya görünüm amacıyla değil, tipografik kurallara veya standartlara uyacak şekilde değiştirmek için kullanılmalıdır.</a:t>
            </a:r>
            <a:endParaRPr sz="1800">
              <a:solidFill>
                <a:srgbClr val="1B1B1B"/>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a:t>
            </a:r>
            <a:r>
              <a:rPr b="1" lang="tr-TR" sz="1800">
                <a:solidFill>
                  <a:schemeClr val="dk1"/>
                </a:solidFill>
                <a:highlight>
                  <a:srgbClr val="FFFFFF"/>
                </a:highlight>
              </a:rPr>
              <a:t>HTML Mark Text element</a:t>
            </a:r>
            <a:r>
              <a:rPr lang="tr-TR" sz="1800">
                <a:solidFill>
                  <a:schemeClr val="dk1"/>
                </a:solidFill>
                <a:highlight>
                  <a:srgbClr val="FFFFFF"/>
                </a:highlight>
              </a:rPr>
              <a:t> (</a:t>
            </a:r>
            <a:r>
              <a:rPr b="1" lang="tr-TR" sz="1800">
                <a:solidFill>
                  <a:schemeClr val="dk1"/>
                </a:solidFill>
                <a:highlight>
                  <a:srgbClr val="EEEEEE"/>
                </a:highlight>
                <a:latin typeface="Courier New"/>
                <a:ea typeface="Courier New"/>
                <a:cs typeface="Courier New"/>
                <a:sym typeface="Courier New"/>
              </a:rPr>
              <a:t>&lt;mark&gt;</a:t>
            </a:r>
            <a:r>
              <a:rPr lang="tr-TR" sz="1800">
                <a:solidFill>
                  <a:schemeClr val="dk1"/>
                </a:solidFill>
                <a:highlight>
                  <a:srgbClr val="FFFFFF"/>
                </a:highlight>
              </a:rPr>
              <a:t>) represents text which is </a:t>
            </a:r>
            <a:r>
              <a:rPr b="1" lang="tr-TR" sz="1800">
                <a:solidFill>
                  <a:schemeClr val="dk1"/>
                </a:solidFill>
                <a:highlight>
                  <a:srgbClr val="FFFFFF"/>
                </a:highlight>
              </a:rPr>
              <a:t>marked</a:t>
            </a:r>
            <a:r>
              <a:rPr lang="tr-TR" sz="1800">
                <a:solidFill>
                  <a:schemeClr val="dk1"/>
                </a:solidFill>
                <a:highlight>
                  <a:srgbClr val="FFFFFF"/>
                </a:highlight>
              </a:rPr>
              <a:t> or </a:t>
            </a:r>
            <a:r>
              <a:rPr b="1" lang="tr-TR" sz="1800">
                <a:solidFill>
                  <a:schemeClr val="dk1"/>
                </a:solidFill>
                <a:highlight>
                  <a:srgbClr val="FFFFFF"/>
                </a:highlight>
              </a:rPr>
              <a:t>highlighted</a:t>
            </a:r>
            <a:r>
              <a:rPr lang="tr-TR" sz="1800">
                <a:solidFill>
                  <a:schemeClr val="dk1"/>
                </a:solidFill>
                <a:highlight>
                  <a:srgbClr val="FFFFFF"/>
                </a:highlight>
              </a:rPr>
              <a:t> for reference or notation purposes, due to the marked passage's relevance or importance in the enclosing context.</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t>
            </a:r>
            <a:endParaRPr sz="1800">
              <a:solidFill>
                <a:schemeClr val="dk1"/>
              </a:solidFill>
              <a:highlight>
                <a:srgbClr val="FFFFFF"/>
              </a:highlight>
            </a:endParaRPr>
          </a:p>
          <a:p>
            <a:pPr indent="0" lvl="0" marL="0" marR="558800" rtl="0" algn="l">
              <a:lnSpc>
                <a:spcPct val="155555"/>
              </a:lnSpc>
              <a:spcBef>
                <a:spcPts val="0"/>
              </a:spcBef>
              <a:spcAft>
                <a:spcPts val="0"/>
              </a:spcAft>
              <a:buClr>
                <a:schemeClr val="dk1"/>
              </a:buClr>
              <a:buSzPts val="1100"/>
              <a:buFont typeface="Arial"/>
              <a:buNone/>
            </a:pPr>
            <a:r>
              <a:rPr lang="tr-TR" sz="1800">
                <a:solidFill>
                  <a:schemeClr val="dk1"/>
                </a:solidFill>
                <a:highlight>
                  <a:srgbClr val="F5F5F5"/>
                </a:highlight>
                <a:latin typeface="Roboto"/>
                <a:ea typeface="Roboto"/>
                <a:cs typeface="Roboto"/>
                <a:sym typeface="Roboto"/>
              </a:rPr>
              <a:t>HTML İşaret Metni öğesi (&lt;mark&gt;), işaretlenen pasajın çevreleyen bağlamdaki alaka düzeyi veya önemi nedeniyle referans veya gösterim amacıyla işaretlenen veya vurgulanan metni temsil eder.</a:t>
            </a:r>
            <a:endParaRPr sz="1800">
              <a:solidFill>
                <a:schemeClr val="dk1"/>
              </a:solidFill>
              <a:highlight>
                <a:srgbClr val="F5F5F5"/>
              </a:highlight>
              <a:latin typeface="Roboto"/>
              <a:ea typeface="Roboto"/>
              <a:cs typeface="Roboto"/>
              <a:sym typeface="Roboto"/>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rgbClr val="1B1B1B"/>
                </a:solidFill>
                <a:highlight>
                  <a:srgbClr val="FFFFFF"/>
                </a:highlight>
              </a:rPr>
              <a:t>The &lt;ins&gt; tag in HTML is used to specify a block of inserted text. The &lt;ins&gt; tag is typically used to mark a range of text that has been added to the document. The inserted text is rendered as underlined text by the web browsers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HTML'deki &lt;ins&gt; etiketi, eklenen metin bloğunu belirtmek için kullanılır. &lt;ins&gt; etiketi, genellikle belgeye eklenen bir dizi metni işaretlemek için kullanılır. Eklenen metin, web tarayıcıları tarafından altı çizili metin olarak oluşturulur</a:t>
            </a:r>
            <a:endParaRPr sz="1800">
              <a:solidFill>
                <a:srgbClr val="1B1B1B"/>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rgbClr val="1B1B1B"/>
                </a:solidFill>
                <a:highlight>
                  <a:srgbClr val="FFFFFF"/>
                </a:highlight>
              </a:rPr>
              <a:t>The HTML </a:t>
            </a:r>
            <a:r>
              <a:rPr b="1" lang="tr-TR" sz="1800">
                <a:solidFill>
                  <a:srgbClr val="1B1B1B"/>
                </a:solidFill>
                <a:highlight>
                  <a:srgbClr val="FFFFFF"/>
                </a:highlight>
              </a:rPr>
              <a:t>&lt;del&gt; tag</a:t>
            </a:r>
            <a:r>
              <a:rPr lang="tr-TR" sz="1800">
                <a:solidFill>
                  <a:srgbClr val="1B1B1B"/>
                </a:solidFill>
                <a:highlight>
                  <a:srgbClr val="FFFFFF"/>
                </a:highlight>
              </a:rPr>
              <a:t> is used to markup text that has been deleted from a document but retained to show the history of changes to a document. Browsers traditionally render the text found within the &lt;del&gt; tag as text with a strikethrough. You can use the companion tag called the </a:t>
            </a:r>
            <a:r>
              <a:rPr lang="tr-TR" sz="1800">
                <a:solidFill>
                  <a:srgbClr val="1B1B1B"/>
                </a:solidFill>
                <a:highlight>
                  <a:srgbClr val="FFFFFF"/>
                </a:highlight>
                <a:uFill>
                  <a:noFill/>
                </a:uFill>
                <a:hlinkClick r:id="rId2">
                  <a:extLst>
                    <a:ext uri="{A12FA001-AC4F-418D-AE19-62706E023703}">
                      <ahyp:hlinkClr val="tx"/>
                    </a:ext>
                  </a:extLst>
                </a:hlinkClick>
              </a:rPr>
              <a:t>&lt;ins&gt; tag</a:t>
            </a:r>
            <a:r>
              <a:rPr lang="tr-TR" sz="1800">
                <a:solidFill>
                  <a:srgbClr val="1B1B1B"/>
                </a:solidFill>
                <a:highlight>
                  <a:srgbClr val="FFFFFF"/>
                </a:highlight>
              </a:rPr>
              <a:t> to markup new text that has been inserted into a document.</a:t>
            </a:r>
            <a:endParaRPr sz="1800">
              <a:solidFill>
                <a:srgbClr val="1B1B1B"/>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lang="tr-TR" sz="1800">
                <a:solidFill>
                  <a:srgbClr val="1B1B1B"/>
                </a:solidFill>
                <a:highlight>
                  <a:srgbClr val="FFFFFF"/>
                </a:highlight>
              </a:rPr>
              <a:t>HTML &lt;del&gt; etiketi, bir belgeden silinen ancak bir belgedeki değişikliklerin geçmişini göstermek için saklanan metni işaretlemek için kullanılır. Tarayıcılar, geleneksel olarak &lt;del&gt; etiketinde bulunan metni üstü çizili metin olarak işler. Bir belgeye eklenen yeni metni işaretlemek için &lt;ins&gt; etiketi olarak adlandırılan tamamlayıcı etiketi kullanabilirsiniz.</a:t>
            </a:r>
            <a:endParaRPr sz="1800">
              <a:solidFill>
                <a:srgbClr val="1B1B1B"/>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t/>
            </a:r>
            <a:endParaRPr sz="1800">
              <a:solidFill>
                <a:srgbClr val="1B1B1B"/>
              </a:solidFill>
            </a:endParaRPr>
          </a:p>
          <a:p>
            <a:pPr indent="0" lvl="0" marL="0" rtl="0" algn="l">
              <a:lnSpc>
                <a:spcPct val="100000"/>
              </a:lnSpc>
              <a:spcBef>
                <a:spcPts val="0"/>
              </a:spcBef>
              <a:spcAft>
                <a:spcPts val="0"/>
              </a:spcAft>
              <a:buSzPts val="1400"/>
              <a:buNone/>
            </a:pPr>
            <a:r>
              <a:t/>
            </a:r>
            <a:endParaRPr sz="1800">
              <a:solidFill>
                <a:srgbClr val="1B1B1B"/>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864fbc085f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864fbc085f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64fbc085f_0_8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864fbc085f_0_8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Multiple Choice Slide. Your current options are: A: 1, B: 2, C: 3, D: 4, E: 5, </a:t>
            </a:r>
            <a:endParaRPr/>
          </a:p>
          <a:p>
            <a:pPr indent="0" lvl="0" marL="0" rtl="0" algn="l">
              <a:lnSpc>
                <a:spcPct val="100000"/>
              </a:lnSpc>
              <a:spcBef>
                <a:spcPts val="0"/>
              </a:spcBef>
              <a:spcAft>
                <a:spcPts val="0"/>
              </a:spcAft>
              <a:buSzPts val="1400"/>
              <a:buNone/>
            </a:pPr>
            <a:r>
              <a:rPr lang="tr-TR"/>
              <a:t>🍐  To edit the type of question or choices,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864fbc085f_0_2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g864fbc085f_0_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There are lots of occasions when we need to use lists. HTML provides us with three different types:</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rPr lang="tr-TR" sz="1800"/>
              <a:t>Listeleri kullanmamız gereken pek çok durum vardır. HTML bize üç farklı tür sağlar:</a:t>
            </a:r>
            <a:endParaRPr sz="18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864fbc085f_0_2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g864fbc085f_0_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Ordered lists are lists where each item in the list is numbered. For example, the list might be a set of steps for a recipe that must be performed in order, or a legal contract where each point needs to be identified by a section number.</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rPr lang="tr-TR" sz="1800"/>
              <a:t>Sıralı listeler, listedeki her öğenin numaralandırıldığı listelerdir. Örneğin, liste, sırayla gerçekleştirilmesi gereken bir tarif için bir dizi adım veya her noktanın bir bölüm numarasıyla tanımlanması gereken yasal bir sözleşme olabilir.</a:t>
            </a:r>
            <a:endParaRPr sz="18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864fbc085f_0_7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 name="Google Shape;38;g864fbc085f_0_7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tr-TR"/>
              <a:t>🍐 This is a Pear Deck Text Slide </a:t>
            </a:r>
            <a:endParaRPr/>
          </a:p>
          <a:p>
            <a:pPr indent="0" lvl="0" marL="0" rtl="0" algn="l">
              <a:lnSpc>
                <a:spcPct val="100000"/>
              </a:lnSpc>
              <a:spcBef>
                <a:spcPts val="0"/>
              </a:spcBef>
              <a:spcAft>
                <a:spcPts val="0"/>
              </a:spcAft>
              <a:buSzPts val="1400"/>
              <a:buNone/>
            </a:pPr>
            <a:r>
              <a:rPr lang="tr-TR"/>
              <a:t>🍐 To edit the type of question, go back to the "Ask Students a Question" in the Pear Deck sidebar.</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864fbc085f_0_2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864fbc085f_0_2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Browsers indent lists by default.</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Tarayıcılar varsayılan olarak listeleri girintiler.</a:t>
            </a:r>
            <a:endParaRPr sz="18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ab8c74c3c8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ab8c74c3c8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tr-TR" sz="1800">
                <a:solidFill>
                  <a:schemeClr val="dk1"/>
                </a:solidFill>
              </a:rPr>
              <a:t>Provides additional properties to HTML elements.</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FF0000"/>
                </a:solidFill>
                <a:latin typeface="Courier New"/>
                <a:ea typeface="Courier New"/>
                <a:cs typeface="Courier New"/>
                <a:sym typeface="Courier New"/>
              </a:rPr>
              <a:t> reversed</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FF0000"/>
                </a:solidFill>
                <a:latin typeface="Courier New"/>
                <a:ea typeface="Courier New"/>
                <a:cs typeface="Courier New"/>
                <a:sym typeface="Courier New"/>
              </a:rPr>
              <a:t> start</a:t>
            </a:r>
            <a:r>
              <a:rPr lang="tr-TR" sz="1800">
                <a:solidFill>
                  <a:srgbClr val="0000CD"/>
                </a:solidFill>
                <a:latin typeface="Courier New"/>
                <a:ea typeface="Courier New"/>
                <a:cs typeface="Courier New"/>
                <a:sym typeface="Courier New"/>
              </a:rPr>
              <a:t>="50"&gt;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t/>
            </a:r>
            <a:endParaRPr sz="1800">
              <a:solidFill>
                <a:srgbClr val="0000CD"/>
              </a:solidFill>
              <a:latin typeface="Courier New"/>
              <a:ea typeface="Courier New"/>
              <a:cs typeface="Courier New"/>
              <a:sym typeface="Courier New"/>
            </a:endParaRPr>
          </a:p>
          <a:p>
            <a:pPr indent="0" lvl="0" marL="0" marR="114300" rtl="0" algn="l">
              <a:lnSpc>
                <a:spcPct val="115000"/>
              </a:lnSpc>
              <a:spcBef>
                <a:spcPts val="0"/>
              </a:spcBef>
              <a:spcAft>
                <a:spcPts val="0"/>
              </a:spcAft>
              <a:buClr>
                <a:schemeClr val="dk1"/>
              </a:buClr>
              <a:buSzPts val="1100"/>
              <a:buFont typeface="Arial"/>
              <a:buNone/>
            </a:pPr>
            <a:r>
              <a:rPr lang="tr-TR" sz="1800">
                <a:solidFill>
                  <a:schemeClr val="dk1"/>
                </a:solidFill>
                <a:highlight>
                  <a:srgbClr val="FFFF00"/>
                </a:highlight>
                <a:latin typeface="Courier New"/>
                <a:ea typeface="Courier New"/>
                <a:cs typeface="Courier New"/>
                <a:sym typeface="Courier New"/>
              </a:rPr>
              <a:t>&lt;ol type="1|a|A|i|I"&gt;</a:t>
            </a:r>
            <a:endParaRPr sz="1800">
              <a:solidFill>
                <a:schemeClr val="dk1"/>
              </a:solidFill>
              <a:highlight>
                <a:srgbClr val="FFFF00"/>
              </a:highlight>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FF0000"/>
                </a:solidFill>
                <a:latin typeface="Courier New"/>
                <a:ea typeface="Courier New"/>
                <a:cs typeface="Courier New"/>
                <a:sym typeface="Courier New"/>
              </a:rPr>
              <a:t> type</a:t>
            </a:r>
            <a:r>
              <a:rPr lang="tr-TR" sz="1800">
                <a:solidFill>
                  <a:srgbClr val="0000CD"/>
                </a:solidFill>
                <a:latin typeface="Courier New"/>
                <a:ea typeface="Courier New"/>
                <a:cs typeface="Courier New"/>
                <a:sym typeface="Courier New"/>
              </a:rPr>
              <a:t>="I"&gt;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/ol</a:t>
            </a:r>
            <a:r>
              <a:rPr lang="tr-TR" sz="1800">
                <a:solidFill>
                  <a:srgbClr val="0000CD"/>
                </a:solidFill>
                <a:latin typeface="Courier New"/>
                <a:ea typeface="Courier New"/>
                <a:cs typeface="Courier New"/>
                <a:sym typeface="Courier New"/>
              </a:rPr>
              <a:t>&gt;</a:t>
            </a:r>
            <a:endParaRPr sz="18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864fbc085f_0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864fbc085f_0_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Unordered lists are lists that begin with a bullet point (rather than characters that indicate order).</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rPr lang="tr-TR" sz="1800"/>
              <a:t>Sırasız listeler, madde işareti ile başlayan listelerdir (sırayı belirten karakterler yerine).</a:t>
            </a:r>
            <a:endParaRPr sz="18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864fbc085f_0_3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864fbc085f_0_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tr-TR" sz="1800"/>
              <a:t>The unordered list is created with the ul element.</a:t>
            </a:r>
            <a:endParaRPr sz="1800"/>
          </a:p>
          <a:p>
            <a:pPr indent="0" lvl="0" marL="0" rtl="0" algn="l">
              <a:lnSpc>
                <a:spcPct val="100000"/>
              </a:lnSpc>
              <a:spcBef>
                <a:spcPts val="0"/>
              </a:spcBef>
              <a:spcAft>
                <a:spcPts val="0"/>
              </a:spcAft>
              <a:buSzPts val="1100"/>
              <a:buNone/>
            </a:pPr>
            <a:r>
              <a:rPr lang="tr-TR" sz="1800"/>
              <a:t>Each item in the list is placed between an opening tag and a closing tag. (The li stands for list item.) Browsers indent lists by default.</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lang="tr-TR" sz="1800"/>
              <a:t>—-------------------------------------</a:t>
            </a:r>
            <a:endParaRPr sz="1800"/>
          </a:p>
          <a:p>
            <a:pPr indent="0" lvl="0" marL="0" rtl="0" algn="l">
              <a:lnSpc>
                <a:spcPct val="100000"/>
              </a:lnSpc>
              <a:spcBef>
                <a:spcPts val="0"/>
              </a:spcBef>
              <a:spcAft>
                <a:spcPts val="0"/>
              </a:spcAft>
              <a:buClr>
                <a:schemeClr val="dk1"/>
              </a:buClr>
              <a:buSzPts val="1100"/>
              <a:buFont typeface="Arial"/>
              <a:buNone/>
            </a:pPr>
            <a:r>
              <a:rPr lang="tr-TR" sz="1800"/>
              <a:t>Sırasız liste, ul öğesi ile oluşturulur.</a:t>
            </a:r>
            <a:endParaRPr sz="1800"/>
          </a:p>
          <a:p>
            <a:pPr indent="0" lvl="0" marL="0" rtl="0" algn="l">
              <a:lnSpc>
                <a:spcPct val="100000"/>
              </a:lnSpc>
              <a:spcBef>
                <a:spcPts val="0"/>
              </a:spcBef>
              <a:spcAft>
                <a:spcPts val="0"/>
              </a:spcAft>
              <a:buClr>
                <a:schemeClr val="dk1"/>
              </a:buClr>
              <a:buSzPts val="1100"/>
              <a:buFont typeface="Arial"/>
              <a:buNone/>
            </a:pPr>
            <a:r>
              <a:rPr lang="tr-TR" sz="1800"/>
              <a:t>Listedeki her öğe, bir açılış etiketi ile bir kapanış etiketi arasına yerleştirilir. (Li, liste öğesini ifade eder.) Tarayıcılar varsayılan olarak listeleri girintiler.</a:t>
            </a:r>
            <a:endParaRPr sz="1800"/>
          </a:p>
          <a:p>
            <a:pPr indent="0" lvl="0" marL="0" rtl="0" algn="l">
              <a:lnSpc>
                <a:spcPct val="100000"/>
              </a:lnSpc>
              <a:spcBef>
                <a:spcPts val="0"/>
              </a:spcBef>
              <a:spcAft>
                <a:spcPts val="0"/>
              </a:spcAft>
              <a:buSzPts val="1100"/>
              <a:buNone/>
            </a:pPr>
            <a:r>
              <a:t/>
            </a:r>
            <a:endParaRPr sz="18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b8c74c3c8_0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ab8c74c3c8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Browsers indent lists by default.</a:t>
            </a:r>
            <a:endParaRPr sz="1800"/>
          </a:p>
          <a:p>
            <a:pPr indent="0" lvl="0" marL="0" rtl="0" algn="l">
              <a:lnSpc>
                <a:spcPct val="100000"/>
              </a:lnSpc>
              <a:spcBef>
                <a:spcPts val="0"/>
              </a:spcBef>
              <a:spcAft>
                <a:spcPts val="0"/>
              </a:spcAft>
              <a:buSzPts val="1400"/>
              <a:buNone/>
            </a:pPr>
            <a:r>
              <a:t/>
            </a:r>
            <a:endParaRPr sz="1800"/>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FF0000"/>
                </a:solidFill>
                <a:latin typeface="Courier New"/>
                <a:ea typeface="Courier New"/>
                <a:cs typeface="Courier New"/>
                <a:sym typeface="Courier New"/>
              </a:rPr>
              <a:t> style</a:t>
            </a:r>
            <a:r>
              <a:rPr lang="tr-TR" sz="1800">
                <a:solidFill>
                  <a:srgbClr val="0000CD"/>
                </a:solidFill>
                <a:latin typeface="Courier New"/>
                <a:ea typeface="Courier New"/>
                <a:cs typeface="Courier New"/>
                <a:sym typeface="Courier New"/>
              </a:rPr>
              <a:t>="list-style-type:circle"&gt;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FF0000"/>
                </a:solidFill>
                <a:latin typeface="Courier New"/>
                <a:ea typeface="Courier New"/>
                <a:cs typeface="Courier New"/>
                <a:sym typeface="Courier New"/>
              </a:rPr>
              <a:t> style</a:t>
            </a:r>
            <a:r>
              <a:rPr lang="tr-TR" sz="1800">
                <a:solidFill>
                  <a:srgbClr val="0000CD"/>
                </a:solidFill>
                <a:latin typeface="Courier New"/>
                <a:ea typeface="Courier New"/>
                <a:cs typeface="Courier New"/>
                <a:sym typeface="Courier New"/>
              </a:rPr>
              <a:t>="list-style-type:disc"&gt;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FF0000"/>
                </a:solidFill>
                <a:latin typeface="Courier New"/>
                <a:ea typeface="Courier New"/>
                <a:cs typeface="Courier New"/>
                <a:sym typeface="Courier New"/>
              </a:rPr>
              <a:t> style</a:t>
            </a:r>
            <a:r>
              <a:rPr lang="tr-TR" sz="1800">
                <a:solidFill>
                  <a:srgbClr val="0000CD"/>
                </a:solidFill>
                <a:latin typeface="Courier New"/>
                <a:ea typeface="Courier New"/>
                <a:cs typeface="Courier New"/>
                <a:sym typeface="Courier New"/>
              </a:rPr>
              <a:t>="list-style-type:square"&gt;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Tea</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/li</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4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/ul</a:t>
            </a:r>
            <a:r>
              <a:rPr lang="tr-TR" sz="1800">
                <a:solidFill>
                  <a:srgbClr val="0000CD"/>
                </a:solidFill>
                <a:latin typeface="Courier New"/>
                <a:ea typeface="Courier New"/>
                <a:cs typeface="Courier New"/>
                <a:sym typeface="Courier New"/>
              </a:rPr>
              <a:t>&gt;</a:t>
            </a:r>
            <a:endParaRPr sz="1800">
              <a:solidFill>
                <a:schemeClr val="dk1"/>
              </a:solidFill>
            </a:endParaRPr>
          </a:p>
          <a:p>
            <a:pPr indent="0" lvl="0" marL="0" rtl="0" algn="l">
              <a:spcBef>
                <a:spcPts val="0"/>
              </a:spcBef>
              <a:spcAft>
                <a:spcPts val="0"/>
              </a:spcAft>
              <a:buSzPts val="1400"/>
              <a:buNone/>
            </a:pPr>
            <a:r>
              <a:t/>
            </a:r>
            <a:endParaRPr sz="18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ab8c74c3c8_0_1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gab8c74c3c8_0_1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rgbClr val="1B1B1B"/>
                </a:solidFill>
                <a:highlight>
                  <a:schemeClr val="lt1"/>
                </a:highlight>
              </a:rPr>
              <a:t>The </a:t>
            </a:r>
            <a:r>
              <a:rPr b="1" lang="tr-TR" sz="1800">
                <a:solidFill>
                  <a:srgbClr val="1B1B1B"/>
                </a:solidFill>
                <a:highlight>
                  <a:srgbClr val="F4F4F4"/>
                </a:highlight>
                <a:latin typeface="Courier New"/>
                <a:ea typeface="Courier New"/>
                <a:cs typeface="Courier New"/>
                <a:sym typeface="Courier New"/>
              </a:rPr>
              <a:t>&lt;dl&gt;</a:t>
            </a:r>
            <a:r>
              <a:rPr lang="tr-TR" sz="1800">
                <a:solidFill>
                  <a:srgbClr val="1B1B1B"/>
                </a:solidFill>
                <a:highlight>
                  <a:schemeClr val="lt1"/>
                </a:highlight>
              </a:rPr>
              <a:t> </a:t>
            </a:r>
            <a:r>
              <a:rPr lang="tr-TR" sz="1800" u="sng">
                <a:solidFill>
                  <a:srgbClr val="005282"/>
                </a:solidFill>
                <a:highlight>
                  <a:schemeClr val="lt1"/>
                </a:highlight>
                <a:hlinkClick r:id="rId2">
                  <a:extLst>
                    <a:ext uri="{A12FA001-AC4F-418D-AE19-62706E023703}">
                      <ahyp:hlinkClr val="tx"/>
                    </a:ext>
                  </a:extLst>
                </a:hlinkClick>
              </a:rPr>
              <a:t>HTML</a:t>
            </a:r>
            <a:r>
              <a:rPr lang="tr-TR" sz="1800">
                <a:solidFill>
                  <a:srgbClr val="1B1B1B"/>
                </a:solidFill>
                <a:highlight>
                  <a:schemeClr val="lt1"/>
                </a:highlight>
              </a:rPr>
              <a:t> element represents a description list.</a:t>
            </a:r>
            <a:endParaRPr sz="1800">
              <a:solidFill>
                <a:schemeClr val="dk1"/>
              </a:solidFill>
            </a:endParaRPr>
          </a:p>
          <a:p>
            <a:pPr indent="0" lvl="0" marL="0" rtl="0" algn="l">
              <a:lnSpc>
                <a:spcPct val="100000"/>
              </a:lnSpc>
              <a:spcBef>
                <a:spcPts val="0"/>
              </a:spcBef>
              <a:spcAft>
                <a:spcPts val="0"/>
              </a:spcAft>
              <a:buSzPts val="1400"/>
              <a:buNone/>
            </a:pPr>
            <a:r>
              <a:t/>
            </a:r>
            <a:endParaRPr sz="18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b8c74c3c8_0_1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gab8c74c3c8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tr-TR" sz="1800">
                <a:solidFill>
                  <a:srgbClr val="1B1B1B"/>
                </a:solidFill>
                <a:highlight>
                  <a:schemeClr val="lt1"/>
                </a:highlight>
              </a:rPr>
              <a:t>The element encloses a list of groups of terms (specified using the </a:t>
            </a:r>
            <a:r>
              <a:rPr lang="tr-TR" sz="1800" u="sng">
                <a:solidFill>
                  <a:srgbClr val="005282"/>
                </a:solidFill>
                <a:highlight>
                  <a:srgbClr val="F4F4F4"/>
                </a:highlight>
                <a:latin typeface="Courier New"/>
                <a:ea typeface="Courier New"/>
                <a:cs typeface="Courier New"/>
                <a:sym typeface="Courier New"/>
                <a:hlinkClick r:id="rId2">
                  <a:extLst>
                    <a:ext uri="{A12FA001-AC4F-418D-AE19-62706E023703}">
                      <ahyp:hlinkClr val="tx"/>
                    </a:ext>
                  </a:extLst>
                </a:hlinkClick>
              </a:rPr>
              <a:t>&lt;dt&gt;</a:t>
            </a:r>
            <a:r>
              <a:rPr lang="tr-TR" sz="1800">
                <a:solidFill>
                  <a:srgbClr val="1B1B1B"/>
                </a:solidFill>
                <a:highlight>
                  <a:schemeClr val="lt1"/>
                </a:highlight>
              </a:rPr>
              <a:t> element) and descriptions (provided by </a:t>
            </a:r>
            <a:r>
              <a:rPr lang="tr-TR" sz="1800" u="sng">
                <a:solidFill>
                  <a:srgbClr val="005282"/>
                </a:solidFill>
                <a:highlight>
                  <a:srgbClr val="F4F4F4"/>
                </a:highlight>
                <a:latin typeface="Courier New"/>
                <a:ea typeface="Courier New"/>
                <a:cs typeface="Courier New"/>
                <a:sym typeface="Courier New"/>
                <a:hlinkClick r:id="rId3">
                  <a:extLst>
                    <a:ext uri="{A12FA001-AC4F-418D-AE19-62706E023703}">
                      <ahyp:hlinkClr val="tx"/>
                    </a:ext>
                  </a:extLst>
                </a:hlinkClick>
              </a:rPr>
              <a:t>&lt;dd&gt;</a:t>
            </a:r>
            <a:r>
              <a:rPr lang="tr-TR" sz="1800">
                <a:solidFill>
                  <a:srgbClr val="1B1B1B"/>
                </a:solidFill>
                <a:highlight>
                  <a:schemeClr val="lt1"/>
                </a:highlight>
              </a:rPr>
              <a:t> elements). Common uses for this element are to implement a glossary or to display metadata (a list of key-value pairs).</a:t>
            </a:r>
            <a:endParaRPr sz="1800">
              <a:solidFill>
                <a:srgbClr val="1B1B1B"/>
              </a:solidFill>
              <a:highlight>
                <a:schemeClr val="lt1"/>
              </a:highlight>
            </a:endParaRPr>
          </a:p>
          <a:p>
            <a:pPr indent="0" lvl="0" marL="0" rtl="0" algn="l">
              <a:spcBef>
                <a:spcPts val="0"/>
              </a:spcBef>
              <a:spcAft>
                <a:spcPts val="0"/>
              </a:spcAft>
              <a:buClr>
                <a:schemeClr val="dk1"/>
              </a:buClr>
              <a:buSzPts val="1400"/>
              <a:buFont typeface="Arial"/>
              <a:buNone/>
            </a:pPr>
            <a:r>
              <a:t/>
            </a:r>
            <a:endParaRPr sz="1800">
              <a:solidFill>
                <a:schemeClr val="dk1"/>
              </a:solidFill>
            </a:endParaRPr>
          </a:p>
          <a:p>
            <a:pPr indent="0" lvl="0" marL="0" rtl="0" algn="l">
              <a:spcBef>
                <a:spcPts val="0"/>
              </a:spcBef>
              <a:spcAft>
                <a:spcPts val="0"/>
              </a:spcAft>
              <a:buClr>
                <a:schemeClr val="dk1"/>
              </a:buClr>
              <a:buSzPts val="1400"/>
              <a:buFont typeface="Arial"/>
              <a:buNone/>
            </a:pPr>
            <a:r>
              <a:rPr lang="tr-TR" sz="1800">
                <a:solidFill>
                  <a:schemeClr val="dk1"/>
                </a:solidFill>
              </a:rPr>
              <a:t>—--------------------------------------------------</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tr-TR" sz="1800">
                <a:solidFill>
                  <a:schemeClr val="dk1"/>
                </a:solidFill>
              </a:rPr>
              <a:t>Tanım listesi dl öğesi ile oluşturulur ve genellikle bir dizi terim ve bunların tanımlarından oluşur. İçinde</a:t>
            </a:r>
            <a:endParaRPr sz="1800">
              <a:solidFill>
                <a:schemeClr val="dk1"/>
              </a:solidFill>
            </a:endParaRPr>
          </a:p>
          <a:p>
            <a:pPr indent="0" lvl="0" marL="0" rtl="0" algn="l">
              <a:spcBef>
                <a:spcPts val="0"/>
              </a:spcBef>
              <a:spcAft>
                <a:spcPts val="0"/>
              </a:spcAft>
              <a:buClr>
                <a:schemeClr val="dk1"/>
              </a:buClr>
              <a:buSzPts val="1100"/>
              <a:buFont typeface="Arial"/>
              <a:buNone/>
            </a:pPr>
            <a:r>
              <a:rPr lang="tr-TR" sz="1800">
                <a:solidFill>
                  <a:schemeClr val="dk1"/>
                </a:solidFill>
              </a:rPr>
              <a:t>öğesi genellikle dl ve dt öğelerinin çiftlerini görürsünüz.</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dl</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dt</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Coffee</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/dt</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dd</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Black hot drink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/dd</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dt</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Milk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/dt</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chemeClr val="dk1"/>
                </a:solidFill>
                <a:highlight>
                  <a:schemeClr val="lt1"/>
                </a:highlight>
                <a:latin typeface="Courier New"/>
                <a:ea typeface="Courier New"/>
                <a:cs typeface="Courier New"/>
                <a:sym typeface="Courier New"/>
              </a:rPr>
              <a:t>  </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dd</a:t>
            </a:r>
            <a:r>
              <a:rPr lang="tr-TR" sz="1800">
                <a:solidFill>
                  <a:srgbClr val="0000CD"/>
                </a:solidFill>
                <a:latin typeface="Courier New"/>
                <a:ea typeface="Courier New"/>
                <a:cs typeface="Courier New"/>
                <a:sym typeface="Courier New"/>
              </a:rPr>
              <a:t>&gt;</a:t>
            </a:r>
            <a:r>
              <a:rPr lang="tr-TR" sz="1800">
                <a:solidFill>
                  <a:schemeClr val="dk1"/>
                </a:solidFill>
                <a:highlight>
                  <a:schemeClr val="lt1"/>
                </a:highlight>
                <a:latin typeface="Courier New"/>
                <a:ea typeface="Courier New"/>
                <a:cs typeface="Courier New"/>
                <a:sym typeface="Courier New"/>
              </a:rPr>
              <a:t>White cold drink</a:t>
            </a: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/dd</a:t>
            </a:r>
            <a:r>
              <a:rPr lang="tr-TR" sz="1800">
                <a:solidFill>
                  <a:srgbClr val="0000CD"/>
                </a:solidFill>
                <a:latin typeface="Courier New"/>
                <a:ea typeface="Courier New"/>
                <a:cs typeface="Courier New"/>
                <a:sym typeface="Courier New"/>
              </a:rPr>
              <a:t>&gt;</a:t>
            </a:r>
            <a:endParaRPr sz="1800">
              <a:solidFill>
                <a:srgbClr val="0000CD"/>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tr-TR" sz="1800">
                <a:solidFill>
                  <a:srgbClr val="0000CD"/>
                </a:solidFill>
                <a:latin typeface="Courier New"/>
                <a:ea typeface="Courier New"/>
                <a:cs typeface="Courier New"/>
                <a:sym typeface="Courier New"/>
              </a:rPr>
              <a:t>&lt;</a:t>
            </a:r>
            <a:r>
              <a:rPr lang="tr-TR" sz="1800">
                <a:solidFill>
                  <a:srgbClr val="A52A2A"/>
                </a:solidFill>
                <a:latin typeface="Courier New"/>
                <a:ea typeface="Courier New"/>
                <a:cs typeface="Courier New"/>
                <a:sym typeface="Courier New"/>
              </a:rPr>
              <a:t>/dl</a:t>
            </a:r>
            <a:r>
              <a:rPr lang="tr-TR" sz="1800">
                <a:solidFill>
                  <a:srgbClr val="0000CD"/>
                </a:solidFill>
                <a:latin typeface="Courier New"/>
                <a:ea typeface="Courier New"/>
                <a:cs typeface="Courier New"/>
                <a:sym typeface="Courier New"/>
              </a:rPr>
              <a:t>&gt;</a:t>
            </a:r>
            <a:endParaRPr sz="1800"/>
          </a:p>
          <a:p>
            <a:pPr indent="0" lvl="0" marL="0" rtl="0" algn="l">
              <a:lnSpc>
                <a:spcPct val="100000"/>
              </a:lnSpc>
              <a:spcBef>
                <a:spcPts val="0"/>
              </a:spcBef>
              <a:spcAft>
                <a:spcPts val="0"/>
              </a:spcAft>
              <a:buSzPts val="1100"/>
              <a:buNone/>
            </a:pPr>
            <a:r>
              <a:t/>
            </a:r>
            <a:endParaRPr sz="18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864fbc085f_0_3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g864fbc085f_0_3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rgbClr val="1B1B1B"/>
                </a:solidFill>
                <a:highlight>
                  <a:schemeClr val="lt1"/>
                </a:highlight>
              </a:rPr>
              <a:t>A table is a structured set of data made up of rows and columns (</a:t>
            </a:r>
            <a:r>
              <a:rPr b="1" lang="tr-TR" sz="1800">
                <a:solidFill>
                  <a:srgbClr val="1B1B1B"/>
                </a:solidFill>
                <a:highlight>
                  <a:schemeClr val="lt1"/>
                </a:highlight>
              </a:rPr>
              <a:t>tabular data</a:t>
            </a:r>
            <a:r>
              <a:rPr lang="tr-TR" sz="1800">
                <a:solidFill>
                  <a:srgbClr val="1B1B1B"/>
                </a:solidFill>
                <a:highlight>
                  <a:schemeClr val="lt1"/>
                </a:highlight>
              </a:rPr>
              <a:t>). </a:t>
            </a:r>
            <a:endParaRPr sz="1800">
              <a:solidFill>
                <a:schemeClr val="dk1"/>
              </a:solidFil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864fbc085f_0_8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g864fbc085f_0_8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Multiple Choice Slide. Your current options are: A: Border, B: Selected, C: Colspan, D: Rowspan, E: Align, </a:t>
            </a:r>
            <a:endParaRPr/>
          </a:p>
          <a:p>
            <a:pPr indent="0" lvl="0" marL="0" rtl="0" algn="l">
              <a:lnSpc>
                <a:spcPct val="100000"/>
              </a:lnSpc>
              <a:spcBef>
                <a:spcPts val="0"/>
              </a:spcBef>
              <a:spcAft>
                <a:spcPts val="0"/>
              </a:spcAft>
              <a:buSzPts val="1400"/>
              <a:buNone/>
            </a:pPr>
            <a:r>
              <a:rPr lang="tr-TR"/>
              <a:t>🍐  To edit the type of question or choices,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864fbc085f_0_3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864fbc085f_0_3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 name="Google Shape;4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HTML Formatting is a method of text formatting for a better appearance and look. HTML allows us to format text without using the CSS. HTML includes a lot of formatting tags. These tags are used to make bold, underline, and italic text. There are nearly 30 options available in HTML. </a:t>
            </a:r>
            <a:r>
              <a:rPr lang="tr-TR" sz="1800">
                <a:solidFill>
                  <a:schemeClr val="dk1"/>
                </a:solidFill>
                <a:highlight>
                  <a:srgbClr val="FFFFFF"/>
                </a:highlight>
              </a:rPr>
              <a:t>We are going to learn the most important ones.</a:t>
            </a:r>
            <a:endParaRPr sz="18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rPr>
              <a:t>For HTML the tags are divided into two categories:</a:t>
            </a:r>
            <a:endParaRPr sz="1800">
              <a:solidFill>
                <a:schemeClr val="dk1"/>
              </a:solidFill>
              <a:highlight>
                <a:srgbClr val="FFFFFF"/>
              </a:highlight>
            </a:endParaRPr>
          </a:p>
          <a:p>
            <a:pPr indent="-342900" lvl="0" marL="457200" rtl="0" algn="l">
              <a:lnSpc>
                <a:spcPct val="169565"/>
              </a:lnSpc>
              <a:spcBef>
                <a:spcPts val="0"/>
              </a:spcBef>
              <a:spcAft>
                <a:spcPts val="0"/>
              </a:spcAft>
              <a:buClr>
                <a:schemeClr val="dk1"/>
              </a:buClr>
              <a:buSzPts val="1800"/>
              <a:buChar char="●"/>
            </a:pPr>
            <a:r>
              <a:rPr lang="tr-TR" sz="1800">
                <a:solidFill>
                  <a:schemeClr val="dk1"/>
                </a:solidFill>
                <a:highlight>
                  <a:srgbClr val="FFFFFF"/>
                </a:highlight>
              </a:rPr>
              <a:t>Physical tag : These tags are used to give the text a visual appearance.</a:t>
            </a:r>
            <a:endParaRPr sz="1800">
              <a:solidFill>
                <a:schemeClr val="dk1"/>
              </a:solidFill>
              <a:highlight>
                <a:srgbClr val="FFFFFF"/>
              </a:highlight>
            </a:endParaRPr>
          </a:p>
          <a:p>
            <a:pPr indent="-342900" lvl="0" marL="457200" rtl="0" algn="l">
              <a:lnSpc>
                <a:spcPct val="169565"/>
              </a:lnSpc>
              <a:spcBef>
                <a:spcPts val="0"/>
              </a:spcBef>
              <a:spcAft>
                <a:spcPts val="0"/>
              </a:spcAft>
              <a:buClr>
                <a:schemeClr val="dk1"/>
              </a:buClr>
              <a:buSzPts val="1800"/>
              <a:buChar char="●"/>
            </a:pPr>
            <a:r>
              <a:rPr lang="tr-TR" sz="1800">
                <a:solidFill>
                  <a:schemeClr val="dk1"/>
                </a:solidFill>
                <a:highlight>
                  <a:srgbClr val="FFFFFF"/>
                </a:highlight>
              </a:rPr>
              <a:t>Logical tag : Logical or semantic (relating to meaning in language or logic) tags are used to append the value.</a:t>
            </a:r>
            <a:endParaRPr sz="1800">
              <a:solidFill>
                <a:schemeClr val="dk1"/>
              </a:solidFill>
              <a:highlight>
                <a:srgbClr val="FFFFFF"/>
              </a:highlight>
            </a:endParaRPr>
          </a:p>
          <a:p>
            <a:pPr indent="0" lvl="0" marL="0" rtl="0" algn="l">
              <a:lnSpc>
                <a:spcPct val="169565"/>
              </a:lnSpc>
              <a:spcBef>
                <a:spcPts val="0"/>
              </a:spcBef>
              <a:spcAft>
                <a:spcPts val="0"/>
              </a:spcAft>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69565"/>
              </a:lnSpc>
              <a:spcBef>
                <a:spcPts val="0"/>
              </a:spcBef>
              <a:spcAft>
                <a:spcPts val="0"/>
              </a:spcAft>
              <a:buClr>
                <a:schemeClr val="dk1"/>
              </a:buClr>
              <a:buSzPts val="1100"/>
              <a:buFont typeface="Arial"/>
              <a:buNone/>
            </a:pPr>
            <a:r>
              <a:rPr lang="tr-TR" sz="1800">
                <a:solidFill>
                  <a:schemeClr val="dk1"/>
                </a:solidFill>
                <a:highlight>
                  <a:srgbClr val="FFFFFF"/>
                </a:highlight>
              </a:rPr>
              <a:t>HTML formatting, daha iyi bir görünüm ve görünüm için bir metin biçimlendirme yöntemidir. HTML, CSS kullanmadan metni formatlamamıza izin verir. HTML, birçok biçimlendirme etiketi içerir. Bu etiketler kalın, altı çizili ve italik metin yapmak için kullanılır. HTML'de kullanılabilen yaklaşık 30 seçenek vardır. En önemlilerini öğreneceğiz.</a:t>
            </a:r>
            <a:endParaRPr sz="1800">
              <a:solidFill>
                <a:schemeClr val="dk1"/>
              </a:solidFill>
              <a:highlight>
                <a:srgbClr val="FFFFFF"/>
              </a:highlight>
            </a:endParaRPr>
          </a:p>
          <a:p>
            <a:pPr indent="0" lvl="0" marL="0" rtl="0" algn="l">
              <a:lnSpc>
                <a:spcPct val="169565"/>
              </a:lnSpc>
              <a:spcBef>
                <a:spcPts val="0"/>
              </a:spcBef>
              <a:spcAft>
                <a:spcPts val="0"/>
              </a:spcAft>
              <a:buClr>
                <a:schemeClr val="dk1"/>
              </a:buClr>
              <a:buSzPts val="1100"/>
              <a:buFont typeface="Arial"/>
              <a:buNone/>
            </a:pPr>
            <a:r>
              <a:rPr lang="tr-TR" sz="1800">
                <a:solidFill>
                  <a:schemeClr val="dk1"/>
                </a:solidFill>
                <a:highlight>
                  <a:srgbClr val="FFFFFF"/>
                </a:highlight>
              </a:rPr>
              <a:t>HTML için etiketler iki kategoriye ayrılır:</a:t>
            </a:r>
            <a:endParaRPr sz="1800">
              <a:solidFill>
                <a:schemeClr val="dk1"/>
              </a:solidFill>
              <a:highlight>
                <a:srgbClr val="FFFFFF"/>
              </a:highlight>
            </a:endParaRPr>
          </a:p>
          <a:p>
            <a:pPr indent="0" lvl="0" marL="0" rtl="0" algn="l">
              <a:lnSpc>
                <a:spcPct val="169565"/>
              </a:lnSpc>
              <a:spcBef>
                <a:spcPts val="0"/>
              </a:spcBef>
              <a:spcAft>
                <a:spcPts val="0"/>
              </a:spcAft>
              <a:buClr>
                <a:schemeClr val="dk1"/>
              </a:buClr>
              <a:buSzPts val="1100"/>
              <a:buFont typeface="Arial"/>
              <a:buNone/>
            </a:pPr>
            <a:r>
              <a:rPr lang="tr-TR" sz="1800">
                <a:solidFill>
                  <a:schemeClr val="dk1"/>
                </a:solidFill>
                <a:highlight>
                  <a:srgbClr val="FFFFFF"/>
                </a:highlight>
              </a:rPr>
              <a:t>Fiziksel etiket: Bu etiketler, metne görsel bir görünüm vermek için kullanılır.</a:t>
            </a:r>
            <a:endParaRPr sz="1800">
              <a:solidFill>
                <a:schemeClr val="dk1"/>
              </a:solidFill>
              <a:highlight>
                <a:srgbClr val="FFFFFF"/>
              </a:highlight>
            </a:endParaRPr>
          </a:p>
          <a:p>
            <a:pPr indent="0" lvl="0" marL="0" rtl="0" algn="l">
              <a:lnSpc>
                <a:spcPct val="169565"/>
              </a:lnSpc>
              <a:spcBef>
                <a:spcPts val="0"/>
              </a:spcBef>
              <a:spcAft>
                <a:spcPts val="0"/>
              </a:spcAft>
              <a:buClr>
                <a:schemeClr val="dk1"/>
              </a:buClr>
              <a:buSzPts val="1100"/>
              <a:buFont typeface="Arial"/>
              <a:buNone/>
            </a:pPr>
            <a:r>
              <a:rPr lang="tr-TR" sz="1800">
                <a:solidFill>
                  <a:schemeClr val="dk1"/>
                </a:solidFill>
                <a:highlight>
                  <a:srgbClr val="FFFFFF"/>
                </a:highlight>
              </a:rPr>
              <a:t>Mantıksal etiket: Mantıksal veya anlamsal (dildeki veya mantıktaki anlamla ilgili) etiketler, değeri eklemek için kullanılır.</a:t>
            </a:r>
            <a:endParaRPr sz="1800">
              <a:solidFill>
                <a:schemeClr val="dk1"/>
              </a:solidFill>
              <a:highlight>
                <a:srgbClr val="FFFFFF"/>
              </a:highlight>
            </a:endParaRPr>
          </a:p>
          <a:p>
            <a:pPr indent="0" lvl="0" marL="0" rtl="0" algn="l">
              <a:lnSpc>
                <a:spcPct val="169565"/>
              </a:lnSpc>
              <a:spcBef>
                <a:spcPts val="0"/>
              </a:spcBef>
              <a:spcAft>
                <a:spcPts val="0"/>
              </a:spcAft>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864fbc085f_0_3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864fbc085f_0_3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highlight>
                  <a:schemeClr val="lt1"/>
                </a:highlight>
              </a:rPr>
              <a:t>A table allows you to quickly and easily look up values that indicate some kind of connection between different types of data, for example a person and their age, or a day of the week, or the timetable for a local swimming pool.</a:t>
            </a:r>
            <a:endParaRPr sz="1800"/>
          </a:p>
          <a:p>
            <a:pPr indent="0" lvl="0" marL="0" rtl="0" algn="l">
              <a:lnSpc>
                <a:spcPct val="100000"/>
              </a:lnSpc>
              <a:spcBef>
                <a:spcPts val="0"/>
              </a:spcBef>
              <a:spcAft>
                <a:spcPts val="0"/>
              </a:spcAft>
              <a:buSzPts val="1400"/>
              <a:buNone/>
            </a:pPr>
            <a:r>
              <a:t/>
            </a:r>
            <a:endParaRPr sz="18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864fbc085f_0_3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g864fbc085f_0_3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212121"/>
              </a:buClr>
              <a:buSzPts val="1800"/>
              <a:buAutoNum type="arabicPeriod"/>
            </a:pPr>
            <a:r>
              <a:rPr lang="tr-TR" sz="1800">
                <a:solidFill>
                  <a:srgbClr val="212121"/>
                </a:solidFill>
                <a:highlight>
                  <a:srgbClr val="FFFFFF"/>
                </a:highlight>
              </a:rPr>
              <a:t>The </a:t>
            </a:r>
            <a:r>
              <a:rPr b="1" lang="tr-TR" sz="1800">
                <a:solidFill>
                  <a:srgbClr val="212121"/>
                </a:solidFill>
                <a:highlight>
                  <a:srgbClr val="FFFFFF"/>
                </a:highlight>
              </a:rPr>
              <a:t>HTML </a:t>
            </a:r>
            <a:r>
              <a:rPr b="1" lang="tr-TR" sz="1800">
                <a:solidFill>
                  <a:srgbClr val="212121"/>
                </a:solidFill>
                <a:highlight>
                  <a:srgbClr val="EEEEEE"/>
                </a:highlight>
                <a:latin typeface="Courier New"/>
                <a:ea typeface="Courier New"/>
                <a:cs typeface="Courier New"/>
                <a:sym typeface="Courier New"/>
              </a:rPr>
              <a:t>&lt;table&gt;</a:t>
            </a:r>
            <a:r>
              <a:rPr b="1" lang="tr-TR" sz="1800">
                <a:solidFill>
                  <a:srgbClr val="212121"/>
                </a:solidFill>
                <a:highlight>
                  <a:srgbClr val="FFFFFF"/>
                </a:highlight>
              </a:rPr>
              <a:t> element</a:t>
            </a:r>
            <a:r>
              <a:rPr lang="tr-TR" sz="1800">
                <a:solidFill>
                  <a:srgbClr val="212121"/>
                </a:solidFill>
                <a:highlight>
                  <a:srgbClr val="FFFFFF"/>
                </a:highlight>
              </a:rPr>
              <a:t> represents tabular data — that is, information presented in a two-dimensional table comprised of rows and columns of cells containing data.</a:t>
            </a:r>
            <a:endParaRPr sz="1800">
              <a:solidFill>
                <a:srgbClr val="212121"/>
              </a:solidFill>
              <a:highlight>
                <a:srgbClr val="FFFFFF"/>
              </a:highlight>
            </a:endParaRPr>
          </a:p>
          <a:p>
            <a:pPr indent="-342900" lvl="0" marL="457200" rtl="0" algn="l">
              <a:lnSpc>
                <a:spcPct val="100000"/>
              </a:lnSpc>
              <a:spcBef>
                <a:spcPts val="0"/>
              </a:spcBef>
              <a:spcAft>
                <a:spcPts val="0"/>
              </a:spcAft>
              <a:buClr>
                <a:srgbClr val="212121"/>
              </a:buClr>
              <a:buSzPts val="1800"/>
              <a:buAutoNum type="arabicPeriod"/>
            </a:pPr>
            <a:r>
              <a:rPr lang="tr-TR" sz="1800">
                <a:solidFill>
                  <a:srgbClr val="212121"/>
                </a:solidFill>
                <a:highlight>
                  <a:srgbClr val="FFFFFF"/>
                </a:highlight>
              </a:rPr>
              <a:t>You indicate the start of each row using the opening tag. (The tr stands for table row.) It is followed by one or more elements (one for each cell in that row). At the end of the row you use a closing tag.</a:t>
            </a:r>
            <a:endParaRPr sz="1800">
              <a:solidFill>
                <a:srgbClr val="212121"/>
              </a:solidFill>
              <a:highlight>
                <a:srgbClr val="FFFFFF"/>
              </a:highlight>
            </a:endParaRPr>
          </a:p>
          <a:p>
            <a:pPr indent="-342900" lvl="0" marL="457200" rtl="0" algn="l">
              <a:lnSpc>
                <a:spcPct val="100000"/>
              </a:lnSpc>
              <a:spcBef>
                <a:spcPts val="0"/>
              </a:spcBef>
              <a:spcAft>
                <a:spcPts val="0"/>
              </a:spcAft>
              <a:buClr>
                <a:srgbClr val="212121"/>
              </a:buClr>
              <a:buSzPts val="1800"/>
              <a:buAutoNum type="arabicPeriod"/>
            </a:pPr>
            <a:r>
              <a:rPr lang="tr-TR" sz="1800">
                <a:solidFill>
                  <a:srgbClr val="212121"/>
                </a:solidFill>
                <a:highlight>
                  <a:srgbClr val="FFFFFF"/>
                </a:highlight>
              </a:rPr>
              <a:t>Each cell of a table is represented using an element. (The td stands for table data.) At the end of each cell you use a closing tag</a:t>
            </a:r>
            <a:endParaRPr sz="1800">
              <a:solidFill>
                <a:srgbClr val="212121"/>
              </a:solidFill>
              <a:highlight>
                <a:srgbClr val="FFFFFF"/>
              </a:highlight>
            </a:endParaRPr>
          </a:p>
          <a:p>
            <a:pPr indent="-342900" lvl="0" marL="457200" rtl="0" algn="l">
              <a:lnSpc>
                <a:spcPct val="100000"/>
              </a:lnSpc>
              <a:spcBef>
                <a:spcPts val="0"/>
              </a:spcBef>
              <a:spcAft>
                <a:spcPts val="0"/>
              </a:spcAft>
              <a:buClr>
                <a:srgbClr val="212121"/>
              </a:buClr>
              <a:buSzPts val="1800"/>
              <a:buAutoNum type="arabicPeriod"/>
            </a:pPr>
            <a:r>
              <a:rPr lang="tr-TR" sz="1800">
                <a:solidFill>
                  <a:srgbClr val="212121"/>
                </a:solidFill>
                <a:highlight>
                  <a:srgbClr val="FFFFFF"/>
                </a:highlight>
              </a:rPr>
              <a:t>The element is used just like the element but its purpose is to represent the heading for either a column or a row. (The th stands for table heading.) Even if a cell has no content, you should still use an element to represent the presence of an empty cell otherwise the table will not render correctly. (The first cell in the first row of this example shows an empty cell.) Using elements for headings helps people who use screen readers, improves the ability for search engines to index your pages, and also enables you to control the appearance of tables better when you start to use CSS.</a:t>
            </a:r>
            <a:endParaRPr sz="1800">
              <a:solidFill>
                <a:srgbClr val="212121"/>
              </a:solidFill>
              <a:highlight>
                <a:srgbClr val="FFFFFF"/>
              </a:highlight>
            </a:endParaRPr>
          </a:p>
          <a:p>
            <a:pPr indent="0" lvl="0" marL="0" rtl="0" algn="l">
              <a:lnSpc>
                <a:spcPct val="100000"/>
              </a:lnSpc>
              <a:spcBef>
                <a:spcPts val="0"/>
              </a:spcBef>
              <a:spcAft>
                <a:spcPts val="0"/>
              </a:spcAft>
              <a:buNone/>
            </a:pPr>
            <a:r>
              <a:t/>
            </a:r>
            <a:endParaRPr sz="1800">
              <a:solidFill>
                <a:srgbClr val="212121"/>
              </a:solidFill>
              <a:highlight>
                <a:srgbClr val="FFFFFF"/>
              </a:highlight>
            </a:endParaRPr>
          </a:p>
          <a:p>
            <a:pPr indent="0" lvl="0" marL="0" rtl="0" algn="l">
              <a:lnSpc>
                <a:spcPct val="100000"/>
              </a:lnSpc>
              <a:spcBef>
                <a:spcPts val="0"/>
              </a:spcBef>
              <a:spcAft>
                <a:spcPts val="0"/>
              </a:spcAft>
              <a:buNone/>
            </a:pPr>
            <a:r>
              <a:rPr lang="tr-TR" sz="1800">
                <a:solidFill>
                  <a:srgbClr val="212121"/>
                </a:solidFill>
                <a:highlight>
                  <a:srgbClr val="FFFFFF"/>
                </a:highlight>
              </a:rPr>
              <a:t>—-------------------------------</a:t>
            </a:r>
            <a:endParaRPr sz="1800">
              <a:solidFill>
                <a:srgbClr val="21212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212121"/>
                </a:solidFill>
                <a:highlight>
                  <a:srgbClr val="FFFFFF"/>
                </a:highlight>
              </a:rPr>
              <a:t>HTML &lt;table&gt; öğesi, tablo şeklindeki verileri, yani veri içeren hücrelerin satır ve sütunlarından oluşan iki boyutlu bir tabloda sunulan bilgileri temsil eder.</a:t>
            </a:r>
            <a:endParaRPr sz="1800">
              <a:solidFill>
                <a:srgbClr val="21212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212121"/>
                </a:solidFill>
                <a:highlight>
                  <a:srgbClr val="FFFFFF"/>
                </a:highlight>
              </a:rPr>
              <a:t>Açılış etiketini kullanarak her satırın başlangıcını belirtirsiniz. (Tr, tablo satırı anlamına gelir.) Ardından bir veya daha fazla öğe gelir (bu satırdaki her hücre için bir tane). Satırın sonunda bir kapanış etiketi kullanırsınız.</a:t>
            </a:r>
            <a:endParaRPr sz="1800">
              <a:solidFill>
                <a:srgbClr val="21212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212121"/>
                </a:solidFill>
                <a:highlight>
                  <a:srgbClr val="FFFFFF"/>
                </a:highlight>
              </a:rPr>
              <a:t>Bir tablonun her hücresi bir öğe kullanılarak temsil edilir. (Td, tablo verilerini ifade eder.) Her hücrenin sonunda bir kapanış etiketi kullanırsınız.</a:t>
            </a:r>
            <a:endParaRPr sz="1800">
              <a:solidFill>
                <a:srgbClr val="21212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212121"/>
                </a:solidFill>
                <a:highlight>
                  <a:srgbClr val="FFFFFF"/>
                </a:highlight>
              </a:rPr>
              <a:t>Öğe, tıpkı öğe gibi kullanılır, ancak amacı bir sütun veya bir satırın başlığını temsil etmektir. (Th, tablo başlığı anlamına gelir.) Bir hücrede içerik olmasa bile, boş bir hücrenin varlığını temsil etmek için bir veya öğesi kullanmalısınız, aksi takdirde tablo doğru şekilde oluşturulmayacaktır. (Bu örneğin ilk satırındaki ilk hücre boş bir hücreyi gösterir.) Başlıklar için öğeler kullanmak, ekran okuyucu kullanan kişilere yardımcı olur, arama motorlarının sayfalarınızı dizine ekleme yeteneğini geliştirir ve ayrıca tabloların görünümünü daha iyi kontrol etmenizi sağlar. CSS kullanmaya başladığınızda.</a:t>
            </a:r>
            <a:endParaRPr sz="1800">
              <a:solidFill>
                <a:srgbClr val="212121"/>
              </a:solidFill>
              <a:highlight>
                <a:srgbClr val="FFFFFF"/>
              </a:highlight>
            </a:endParaRPr>
          </a:p>
          <a:p>
            <a:pPr indent="0" lvl="0" marL="0" rtl="0" algn="l">
              <a:lnSpc>
                <a:spcPct val="100000"/>
              </a:lnSpc>
              <a:spcBef>
                <a:spcPts val="0"/>
              </a:spcBef>
              <a:spcAft>
                <a:spcPts val="0"/>
              </a:spcAft>
              <a:buNone/>
            </a:pPr>
            <a:r>
              <a:t/>
            </a:r>
            <a:endParaRPr sz="1800">
              <a:solidFill>
                <a:srgbClr val="212121"/>
              </a:solidFill>
              <a:highlight>
                <a:srgbClr val="FFFFFF"/>
              </a:highlight>
            </a:endParaRPr>
          </a:p>
          <a:p>
            <a:pPr indent="0" lvl="0" marL="0" rtl="0" algn="l">
              <a:lnSpc>
                <a:spcPct val="100000"/>
              </a:lnSpc>
              <a:spcBef>
                <a:spcPts val="0"/>
              </a:spcBef>
              <a:spcAft>
                <a:spcPts val="0"/>
              </a:spcAft>
              <a:buSzPts val="1400"/>
              <a:buNone/>
            </a:pPr>
            <a:r>
              <a:t/>
            </a:r>
            <a:endParaRPr sz="1800">
              <a:solidFill>
                <a:srgbClr val="212121"/>
              </a:solidFill>
              <a:highlight>
                <a:srgbClr val="FFFFFF"/>
              </a:highlight>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864fbc085f_0_3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g864fbc085f_0_3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864fbc085f_0_3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864fbc085f_0_3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HTML tables can have borders of different styles and shapes.</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864fbc085f_0_4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864fbc085f_0_4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chemeClr val="dk1"/>
                </a:solidFill>
              </a:rPr>
              <a:t>continue from web site:</a:t>
            </a:r>
            <a:br>
              <a:rPr lang="tr-TR" sz="1800">
                <a:solidFill>
                  <a:schemeClr val="dk1"/>
                </a:solidFill>
              </a:rPr>
            </a:br>
            <a:r>
              <a:rPr lang="tr-TR" sz="1800" u="sng">
                <a:solidFill>
                  <a:schemeClr val="hlink"/>
                </a:solidFill>
                <a:hlinkClick r:id="rId2"/>
              </a:rPr>
              <a:t>https://www.w3schools.com/html/html_table_borders.asp</a:t>
            </a:r>
            <a:endParaRPr sz="1800">
              <a:solidFill>
                <a:schemeClr val="dk1"/>
              </a:solidFil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864fbc085f_0_4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 name="Google Shape;393;g864fbc085f_0_4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chemeClr val="dk1"/>
                </a:solidFill>
              </a:rPr>
              <a:t>Sometimes you may need the entries in a table to stretch across more than one column.</a:t>
            </a:r>
            <a:endParaRPr>
              <a:solidFill>
                <a:schemeClr val="dk1"/>
              </a:solidFil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864fbc085f_0_4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864fbc085f_0_4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The colspan attribute can be used on an element and indicates how many columns that cell should run across.</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rPr lang="tr-TR" sz="1800"/>
              <a:t>Bazen bir tablodaki girişlerin birden fazla sütuna yayılmasına ihtiyaç duyabilirsiniz. Colspan özelliği bir veya öğesinde kullanılabilir ve bu hücrenin kaç sütun boyunca çalışması gerektiğini belirtir.</a:t>
            </a:r>
            <a:endParaRPr sz="18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864fbc085f_0_4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864fbc085f_0_4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chemeClr val="dk1"/>
                </a:solidFill>
              </a:rPr>
              <a:t>You may also need entries in a table to stretch down across more than one row. </a:t>
            </a:r>
            <a:endParaRPr sz="18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864fbc085f_0_4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g864fbc085f_0_4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t>The rowspan attribute can be used on an element to indicate how many rows a cell should span down the table.</a:t>
            </a:r>
            <a:endParaRPr sz="1800"/>
          </a:p>
          <a:p>
            <a:pPr indent="0" lvl="0" marL="0" rtl="0" algn="l">
              <a:lnSpc>
                <a:spcPct val="100000"/>
              </a:lnSpc>
              <a:spcBef>
                <a:spcPts val="0"/>
              </a:spcBef>
              <a:spcAft>
                <a:spcPts val="0"/>
              </a:spcAft>
              <a:buSzPts val="1400"/>
              <a:buNone/>
            </a:pPr>
            <a:r>
              <a:t/>
            </a:r>
            <a:endParaRPr sz="1800"/>
          </a:p>
          <a:p>
            <a:pPr indent="0" lvl="0" marL="0" rtl="0" algn="l">
              <a:lnSpc>
                <a:spcPct val="100000"/>
              </a:lnSpc>
              <a:spcBef>
                <a:spcPts val="0"/>
              </a:spcBef>
              <a:spcAft>
                <a:spcPts val="0"/>
              </a:spcAft>
              <a:buSzPts val="1400"/>
              <a:buNone/>
            </a:pPr>
            <a:r>
              <a:rPr lang="tr-TR" sz="1800"/>
              <a:t>—--------------------------------</a:t>
            </a:r>
            <a:endParaRPr sz="1800"/>
          </a:p>
          <a:p>
            <a:pPr indent="0" lvl="0" marL="0" rtl="0" algn="l">
              <a:lnSpc>
                <a:spcPct val="100000"/>
              </a:lnSpc>
              <a:spcBef>
                <a:spcPts val="0"/>
              </a:spcBef>
              <a:spcAft>
                <a:spcPts val="0"/>
              </a:spcAft>
              <a:buSzPts val="1400"/>
              <a:buNone/>
            </a:pPr>
            <a:r>
              <a:rPr lang="tr-TR" sz="1800"/>
              <a:t>Birden fazla satıra yaymak için bir tablodaki girişlere de ihtiyacınız olabilir. Satır aralığı özelliği, bir hücrenin tablo boyunca kaç satıra yayılması gerektiğini belirtmek için bir veya öğesinde kullanılabilir.</a:t>
            </a:r>
            <a:endParaRPr sz="18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864fbc085f_0_4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864fbc085f_0_4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lang="tr-TR" sz="1800"/>
              <a:t>Although </a:t>
            </a:r>
            <a:r>
              <a:rPr lang="tr-TR" sz="1800">
                <a:highlight>
                  <a:schemeClr val="lt1"/>
                </a:highlight>
                <a:uFill>
                  <a:noFill/>
                </a:uFill>
                <a:latin typeface="Times New Roman"/>
                <a:ea typeface="Times New Roman"/>
                <a:cs typeface="Times New Roman"/>
                <a:sym typeface="Times New Roman"/>
                <a:hlinkClick r:id="rId2"/>
              </a:rPr>
              <a:t>Deprecated</a:t>
            </a:r>
            <a:r>
              <a:rPr lang="tr-TR" sz="1800">
                <a:highlight>
                  <a:schemeClr val="lt1"/>
                </a:highlight>
                <a:latin typeface="Times New Roman"/>
                <a:ea typeface="Times New Roman"/>
                <a:cs typeface="Times New Roman"/>
                <a:sym typeface="Times New Roman"/>
              </a:rPr>
              <a:t> let me show you another attribute.</a:t>
            </a:r>
            <a:endParaRPr sz="1800">
              <a:highlight>
                <a:schemeClr val="lt1"/>
              </a:highlight>
              <a:latin typeface="Times New Roman"/>
              <a:ea typeface="Times New Roman"/>
              <a:cs typeface="Times New Roman"/>
              <a:sym typeface="Times New Roman"/>
            </a:endParaRPr>
          </a:p>
          <a:p>
            <a:pPr indent="0" lvl="0" marL="0" rtl="0" algn="l">
              <a:lnSpc>
                <a:spcPct val="100000"/>
              </a:lnSpc>
              <a:spcBef>
                <a:spcPts val="900"/>
              </a:spcBef>
              <a:spcAft>
                <a:spcPts val="0"/>
              </a:spcAft>
              <a:buSzPts val="1400"/>
              <a:buNone/>
            </a:pPr>
            <a:r>
              <a:t/>
            </a:r>
            <a:endParaRPr sz="18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HTML &lt; b &gt; element is a physical tag that displays text in bold font without any logical importance. If you write anything within the &lt;b&gt;……………. &lt;/b &gt; element, it is shown in bold letters.</a:t>
            </a:r>
            <a:endParaRPr sz="1800">
              <a:solidFill>
                <a:schemeClr val="dk1"/>
              </a:solidFill>
              <a:highlight>
                <a:srgbClr val="FFFFFF"/>
              </a:highlight>
            </a:endParaRPr>
          </a:p>
          <a:p>
            <a:pPr indent="0" lvl="0" marL="0" rtl="0" algn="l">
              <a:lnSpc>
                <a:spcPct val="115000"/>
              </a:lnSpc>
              <a:spcBef>
                <a:spcPts val="1200"/>
              </a:spcBef>
              <a:spcAft>
                <a:spcPts val="0"/>
              </a:spcAft>
              <a:buNone/>
            </a:pPr>
            <a:r>
              <a:rPr lang="tr-TR" sz="1800">
                <a:solidFill>
                  <a:schemeClr val="dk1"/>
                </a:solidFill>
                <a:highlight>
                  <a:srgbClr val="FFFFFF"/>
                </a:highlight>
              </a:rPr>
              <a:t>Use the </a:t>
            </a:r>
            <a:r>
              <a:rPr lang="tr-TR" sz="1800">
                <a:solidFill>
                  <a:schemeClr val="dk1"/>
                </a:solidFill>
                <a:highlight>
                  <a:srgbClr val="EEEEEE"/>
                </a:highlight>
              </a:rPr>
              <a:t>&lt;b&gt;</a:t>
            </a:r>
            <a:r>
              <a:rPr lang="tr-TR" sz="1800">
                <a:solidFill>
                  <a:schemeClr val="dk1"/>
                </a:solidFill>
                <a:highlight>
                  <a:srgbClr val="FFFFFF"/>
                </a:highlight>
              </a:rPr>
              <a:t> for cases like keywords in a summary, product names in a review, or other spans of text whose typical presentation would be boldfaced (but not including any special importance).</a:t>
            </a:r>
            <a:endParaRPr sz="1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Inside a product description you might see some </a:t>
            </a:r>
            <a:r>
              <a:rPr b="1" lang="tr-TR" sz="1800">
                <a:solidFill>
                  <a:schemeClr val="dk1"/>
                </a:solidFill>
              </a:rPr>
              <a:t>key features</a:t>
            </a:r>
            <a:r>
              <a:rPr lang="tr-TR" sz="1800">
                <a:solidFill>
                  <a:schemeClr val="dk1"/>
                </a:solidFill>
              </a:rPr>
              <a:t> in bold.</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HTML &lt;b&gt; öğesi, herhangi bir mantıksal önemi olmadan metni kalın yazı tipiyle görüntüleyen fiziksel bir etikettir. &lt;B&gt; …………… içine bir şey yazarsanız. &lt;/ b&gt; öğesi kalın harflerle gösterilmiştir.</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Bir özetteki anahtar kelimeler, bir incelemedeki ürün adları veya tipik sunumu kalın yazılmış (ancak herhangi bir özel önem içermeyen) diğer metin aralıkları gibi durumlar için &lt;b&gt; kullanın.</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Bir ürün açıklamasının içinde bazı temel özellikleri kalın harflerle görebilirsiniz.</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800">
              <a:solidFill>
                <a:schemeClr val="dk1"/>
              </a:solidFill>
            </a:endParaRPr>
          </a:p>
          <a:p>
            <a:pPr indent="0" lvl="0" marL="0" rtl="0" algn="l">
              <a:lnSpc>
                <a:spcPct val="115000"/>
              </a:lnSpc>
              <a:spcBef>
                <a:spcPts val="1200"/>
              </a:spcBef>
              <a:spcAft>
                <a:spcPts val="0"/>
              </a:spcAft>
              <a:buNone/>
            </a:pPr>
            <a:r>
              <a:t/>
            </a:r>
            <a:endParaRPr sz="1800">
              <a:solidFill>
                <a:schemeClr val="dk1"/>
              </a:solidFill>
              <a:highlight>
                <a:srgbClr val="FFFFFF"/>
              </a:highlight>
            </a:endParaRPr>
          </a:p>
          <a:p>
            <a:pPr indent="0" lvl="0" marL="0" rtl="0" algn="l">
              <a:lnSpc>
                <a:spcPct val="100000"/>
              </a:lnSpc>
              <a:spcBef>
                <a:spcPts val="1200"/>
              </a:spcBef>
              <a:spcAft>
                <a:spcPts val="0"/>
              </a:spcAft>
              <a:buSzPts val="1400"/>
              <a:buNone/>
            </a:pPr>
            <a:r>
              <a:t/>
            </a:r>
            <a:endParaRPr sz="1800">
              <a:solidFill>
                <a:schemeClr val="dk1"/>
              </a:solidFill>
              <a:highlight>
                <a:srgbClr val="FFFFFF"/>
              </a:highlight>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864fbc085f_0_4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864fbc085f_0_4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highlight>
                  <a:srgbClr val="FFFFFF"/>
                </a:highlight>
              </a:rPr>
              <a:t>This enumerated attribute indicates how the table must be aligned inside the containing document. </a:t>
            </a:r>
            <a:r>
              <a:rPr lang="tr-TR" sz="1800">
                <a:solidFill>
                  <a:srgbClr val="1B1B1B"/>
                </a:solidFill>
                <a:highlight>
                  <a:srgbClr val="FFFFFF"/>
                </a:highlight>
                <a:latin typeface="Roboto"/>
                <a:ea typeface="Roboto"/>
                <a:cs typeface="Roboto"/>
                <a:sym typeface="Roboto"/>
              </a:rPr>
              <a:t>It may have the following values:</a:t>
            </a:r>
            <a:endParaRPr sz="1800">
              <a:solidFill>
                <a:srgbClr val="1B1B1B"/>
              </a:solidFill>
              <a:highlight>
                <a:srgbClr val="FFFFFF"/>
              </a:highlight>
              <a:latin typeface="Roboto"/>
              <a:ea typeface="Roboto"/>
              <a:cs typeface="Roboto"/>
              <a:sym typeface="Roboto"/>
            </a:endParaRPr>
          </a:p>
          <a:p>
            <a:pPr indent="-342900" lvl="0" marL="457200" rtl="0" algn="l">
              <a:lnSpc>
                <a:spcPct val="115000"/>
              </a:lnSpc>
              <a:spcBef>
                <a:spcPts val="1200"/>
              </a:spcBef>
              <a:spcAft>
                <a:spcPts val="0"/>
              </a:spcAft>
              <a:buClr>
                <a:srgbClr val="1B1B1B"/>
              </a:buClr>
              <a:buSzPts val="1800"/>
              <a:buFont typeface="Roboto"/>
              <a:buChar char="●"/>
            </a:pPr>
            <a:r>
              <a:rPr lang="tr-TR" sz="1800">
                <a:solidFill>
                  <a:srgbClr val="1B1B1B"/>
                </a:solidFill>
                <a:highlight>
                  <a:srgbClr val="FFFFFF"/>
                </a:highlight>
                <a:latin typeface="Roboto"/>
                <a:ea typeface="Roboto"/>
                <a:cs typeface="Roboto"/>
                <a:sym typeface="Roboto"/>
              </a:rPr>
              <a:t>left: the table is displayed on the left side of the document;</a:t>
            </a:r>
            <a:endParaRPr sz="1800">
              <a:solidFill>
                <a:srgbClr val="1B1B1B"/>
              </a:solidFill>
              <a:highlight>
                <a:srgbClr val="FFFFFF"/>
              </a:highlight>
              <a:latin typeface="Roboto"/>
              <a:ea typeface="Roboto"/>
              <a:cs typeface="Roboto"/>
              <a:sym typeface="Roboto"/>
            </a:endParaRPr>
          </a:p>
          <a:p>
            <a:pPr indent="-342900" lvl="0" marL="457200" rtl="0" algn="l">
              <a:lnSpc>
                <a:spcPct val="115000"/>
              </a:lnSpc>
              <a:spcBef>
                <a:spcPts val="0"/>
              </a:spcBef>
              <a:spcAft>
                <a:spcPts val="0"/>
              </a:spcAft>
              <a:buClr>
                <a:srgbClr val="1B1B1B"/>
              </a:buClr>
              <a:buSzPts val="1800"/>
              <a:buFont typeface="Roboto"/>
              <a:buChar char="●"/>
            </a:pPr>
            <a:r>
              <a:rPr lang="tr-TR" sz="1800">
                <a:solidFill>
                  <a:srgbClr val="1B1B1B"/>
                </a:solidFill>
                <a:highlight>
                  <a:srgbClr val="FFFFFF"/>
                </a:highlight>
                <a:latin typeface="Roboto"/>
                <a:ea typeface="Roboto"/>
                <a:cs typeface="Roboto"/>
                <a:sym typeface="Roboto"/>
              </a:rPr>
              <a:t>center: the table is displayed in the center of the document;</a:t>
            </a:r>
            <a:endParaRPr sz="1800">
              <a:solidFill>
                <a:srgbClr val="1B1B1B"/>
              </a:solidFill>
              <a:highlight>
                <a:srgbClr val="FFFFFF"/>
              </a:highlight>
              <a:latin typeface="Roboto"/>
              <a:ea typeface="Roboto"/>
              <a:cs typeface="Roboto"/>
              <a:sym typeface="Roboto"/>
            </a:endParaRPr>
          </a:p>
          <a:p>
            <a:pPr indent="-342900" lvl="0" marL="457200" rtl="0" algn="l">
              <a:lnSpc>
                <a:spcPct val="115000"/>
              </a:lnSpc>
              <a:spcBef>
                <a:spcPts val="0"/>
              </a:spcBef>
              <a:spcAft>
                <a:spcPts val="0"/>
              </a:spcAft>
              <a:buClr>
                <a:srgbClr val="1B1B1B"/>
              </a:buClr>
              <a:buSzPts val="1800"/>
              <a:buFont typeface="Roboto"/>
              <a:buChar char="●"/>
            </a:pPr>
            <a:r>
              <a:rPr lang="tr-TR" sz="1800">
                <a:solidFill>
                  <a:srgbClr val="1B1B1B"/>
                </a:solidFill>
                <a:highlight>
                  <a:srgbClr val="FFFFFF"/>
                </a:highlight>
                <a:latin typeface="Roboto"/>
                <a:ea typeface="Roboto"/>
                <a:cs typeface="Roboto"/>
                <a:sym typeface="Roboto"/>
              </a:rPr>
              <a:t>right: the table is displayed on the right side of the document.</a:t>
            </a:r>
            <a:endParaRPr sz="1800">
              <a:solidFill>
                <a:srgbClr val="1B1B1B"/>
              </a:solidFill>
              <a:highlight>
                <a:srgbClr val="FFFFFF"/>
              </a:highlight>
              <a:latin typeface="Roboto"/>
              <a:ea typeface="Roboto"/>
              <a:cs typeface="Roboto"/>
              <a:sym typeface="Roboto"/>
            </a:endParaRPr>
          </a:p>
          <a:p>
            <a:pPr indent="0" lvl="0" marL="0" rtl="0" algn="l">
              <a:lnSpc>
                <a:spcPct val="100000"/>
              </a:lnSpc>
              <a:spcBef>
                <a:spcPts val="1200"/>
              </a:spcBef>
              <a:spcAft>
                <a:spcPts val="0"/>
              </a:spcAft>
              <a:buSzPts val="1400"/>
              <a:buNone/>
            </a:pPr>
            <a:r>
              <a:t/>
            </a:r>
            <a:endParaRPr sz="1800">
              <a:highlight>
                <a:srgbClr val="FFFFFF"/>
              </a:highlight>
            </a:endParaRPr>
          </a:p>
          <a:p>
            <a:pPr indent="0" lvl="0" marL="0" rtl="0" algn="l">
              <a:lnSpc>
                <a:spcPct val="100000"/>
              </a:lnSpc>
              <a:spcBef>
                <a:spcPts val="0"/>
              </a:spcBef>
              <a:spcAft>
                <a:spcPts val="0"/>
              </a:spcAft>
              <a:buSzPts val="1400"/>
              <a:buNone/>
            </a:pPr>
            <a:r>
              <a:t/>
            </a:r>
            <a:endParaRPr sz="1800">
              <a:highlight>
                <a:srgbClr val="FFFFFF"/>
              </a:highlight>
            </a:endParaRPr>
          </a:p>
          <a:p>
            <a:pPr indent="0" lvl="0" marL="0" rtl="0" algn="l">
              <a:lnSpc>
                <a:spcPct val="100000"/>
              </a:lnSpc>
              <a:spcBef>
                <a:spcPts val="0"/>
              </a:spcBef>
              <a:spcAft>
                <a:spcPts val="0"/>
              </a:spcAft>
              <a:buSzPts val="1400"/>
              <a:buNone/>
            </a:pPr>
            <a:r>
              <a:rPr lang="tr-TR" sz="1800">
                <a:highlight>
                  <a:srgbClr val="FFFFFF"/>
                </a:highlight>
              </a:rPr>
              <a:t>—--------------------------</a:t>
            </a:r>
            <a:endParaRPr sz="1800">
              <a:highlight>
                <a:srgbClr val="FFFFFF"/>
              </a:highlight>
            </a:endParaRPr>
          </a:p>
          <a:p>
            <a:pPr indent="0" lvl="0" marL="0" rtl="0" algn="l">
              <a:lnSpc>
                <a:spcPct val="100000"/>
              </a:lnSpc>
              <a:spcBef>
                <a:spcPts val="0"/>
              </a:spcBef>
              <a:spcAft>
                <a:spcPts val="0"/>
              </a:spcAft>
              <a:buSzPts val="1400"/>
              <a:buNone/>
            </a:pPr>
            <a:r>
              <a:rPr lang="tr-TR" sz="1800">
                <a:highlight>
                  <a:srgbClr val="FFFFFF"/>
                </a:highlight>
              </a:rPr>
              <a:t>Bu numaralandırılmış öznitelik, tablonun içeren belgenin içinde nasıl hizalanması gerektiğini belirtir. Aşağıdaki değerlere sahip olabilir:</a:t>
            </a:r>
            <a:endParaRPr sz="1800">
              <a:highlight>
                <a:srgbClr val="FFFFFF"/>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864fbc085f_0_4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864fbc085f_0_4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Images can improve the design and the appearance of a web page.</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864fbc085f_0_8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g864fbc085f_0_8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Multiple Choice Slide. Your current options are: A: False, B: True, </a:t>
            </a:r>
            <a:endParaRPr/>
          </a:p>
          <a:p>
            <a:pPr indent="0" lvl="0" marL="0" rtl="0" algn="l">
              <a:lnSpc>
                <a:spcPct val="100000"/>
              </a:lnSpc>
              <a:spcBef>
                <a:spcPts val="0"/>
              </a:spcBef>
              <a:spcAft>
                <a:spcPts val="0"/>
              </a:spcAft>
              <a:buSzPts val="1400"/>
              <a:buNone/>
            </a:pPr>
            <a:r>
              <a:rPr lang="tr-TR"/>
              <a:t>🍐  To edit the type of question or choices,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tr-TR"/>
              <a:t>true</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864fbc085f_0_4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864fbc085f_0_4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864fbc085f_0_4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2" name="Google Shape;462;g864fbc085f_0_4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The HTML </a:t>
            </a:r>
            <a:r>
              <a:rPr lang="tr-TR" sz="1800">
                <a:solidFill>
                  <a:srgbClr val="DC143C"/>
                </a:solidFill>
                <a:highlight>
                  <a:schemeClr val="lt1"/>
                </a:highlight>
                <a:latin typeface="Courier New"/>
                <a:ea typeface="Courier New"/>
                <a:cs typeface="Courier New"/>
                <a:sym typeface="Courier New"/>
              </a:rPr>
              <a:t>&lt;img&gt;</a:t>
            </a:r>
            <a:r>
              <a:rPr lang="tr-TR" sz="1800">
                <a:solidFill>
                  <a:schemeClr val="dk1"/>
                </a:solidFill>
                <a:highlight>
                  <a:schemeClr val="lt1"/>
                </a:highlight>
                <a:latin typeface="Verdana"/>
                <a:ea typeface="Verdana"/>
                <a:cs typeface="Verdana"/>
                <a:sym typeface="Verdana"/>
              </a:rPr>
              <a:t> tag is used to embed an image in a web page.</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864fbc085f_0_4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8" name="Google Shape;468;g864fbc085f_0_4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HTML img tag is an empty tag that contains attributes only, closing tags are not used in HTML image element.</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HTML img etiketi, web sayfasındaki resmi görüntülemek için kullanılır. HTML img etiketi, yalnızca öznitelikleri içeren boş bir etikettir, kapanış etiketleri HTML resim öğesinde kullanılmaz.</a:t>
            </a:r>
            <a:endParaRPr sz="180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d2b64eaabb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0" name="Google Shape;490;gd2b64eaabb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The required </a:t>
            </a:r>
            <a:r>
              <a:rPr lang="tr-TR" sz="1800">
                <a:solidFill>
                  <a:srgbClr val="DC143C"/>
                </a:solidFill>
                <a:highlight>
                  <a:schemeClr val="lt1"/>
                </a:highlight>
                <a:latin typeface="Courier New"/>
                <a:ea typeface="Courier New"/>
                <a:cs typeface="Courier New"/>
                <a:sym typeface="Courier New"/>
              </a:rPr>
              <a:t>src</a:t>
            </a:r>
            <a:r>
              <a:rPr lang="tr-TR" sz="1800">
                <a:solidFill>
                  <a:schemeClr val="dk1"/>
                </a:solidFill>
                <a:highlight>
                  <a:schemeClr val="lt1"/>
                </a:highlight>
                <a:latin typeface="Verdana"/>
                <a:ea typeface="Verdana"/>
                <a:cs typeface="Verdana"/>
                <a:sym typeface="Verdana"/>
              </a:rPr>
              <a:t> attribute specifies the path (URL) to the image.</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d2b64eaabb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gd2b64eaabb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There are two ways to specify the URL in the </a:t>
            </a:r>
            <a:r>
              <a:rPr lang="tr-TR" sz="1800">
                <a:solidFill>
                  <a:srgbClr val="DC143C"/>
                </a:solidFill>
                <a:highlight>
                  <a:srgbClr val="FFFFFF"/>
                </a:highlight>
                <a:latin typeface="Courier New"/>
                <a:ea typeface="Courier New"/>
                <a:cs typeface="Courier New"/>
                <a:sym typeface="Courier New"/>
              </a:rPr>
              <a:t>src</a:t>
            </a:r>
            <a:r>
              <a:rPr lang="tr-TR" sz="1800">
                <a:solidFill>
                  <a:schemeClr val="dk1"/>
                </a:solidFill>
                <a:highlight>
                  <a:srgbClr val="FFFFFF"/>
                </a:highlight>
                <a:latin typeface="Verdana"/>
                <a:ea typeface="Verdana"/>
                <a:cs typeface="Verdana"/>
                <a:sym typeface="Verdana"/>
              </a:rPr>
              <a:t> attribute:</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b="1" lang="tr-TR" sz="1800">
                <a:solidFill>
                  <a:schemeClr val="dk1"/>
                </a:solidFill>
                <a:highlight>
                  <a:srgbClr val="FFFFFF"/>
                </a:highlight>
                <a:latin typeface="Verdana"/>
                <a:ea typeface="Verdana"/>
                <a:cs typeface="Verdana"/>
                <a:sym typeface="Verdana"/>
              </a:rPr>
              <a:t>1. Absolute URL</a:t>
            </a:r>
            <a:r>
              <a:rPr lang="tr-TR" sz="1800">
                <a:solidFill>
                  <a:schemeClr val="dk1"/>
                </a:solidFill>
                <a:highlight>
                  <a:srgbClr val="FFFFFF"/>
                </a:highlight>
                <a:latin typeface="Verdana"/>
                <a:ea typeface="Verdana"/>
                <a:cs typeface="Verdana"/>
                <a:sym typeface="Verdana"/>
              </a:rPr>
              <a:t> - Links to an external image that is hosted on another website. Example: src="https://www.w3schools.com/images/img_girl.jpg".</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Notes: External images might be under copyright. If you do not get permission to use it, you may be in violation of copyright laws. In addition, you cannot control external images; it can suddenly be removed or changed.</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b="1" lang="tr-TR" sz="1800">
                <a:solidFill>
                  <a:schemeClr val="dk1"/>
                </a:solidFill>
                <a:highlight>
                  <a:srgbClr val="FFFFFF"/>
                </a:highlight>
                <a:latin typeface="Verdana"/>
                <a:ea typeface="Verdana"/>
                <a:cs typeface="Verdana"/>
                <a:sym typeface="Verdana"/>
              </a:rPr>
              <a:t>2. Relative URL</a:t>
            </a:r>
            <a:r>
              <a:rPr lang="tr-TR" sz="1800">
                <a:solidFill>
                  <a:schemeClr val="dk1"/>
                </a:solidFill>
                <a:highlight>
                  <a:srgbClr val="FFFFFF"/>
                </a:highlight>
                <a:latin typeface="Verdana"/>
                <a:ea typeface="Verdana"/>
                <a:cs typeface="Verdana"/>
                <a:sym typeface="Verdana"/>
              </a:rPr>
              <a:t> - Links to an image that is hosted within the website. Here, the URL does not include the domain name. If the URL begins without a slash, it will be relative to the current page. Example: src="img_girl.jpg". If the URL begins with a slash, it will be relative to the domain. Example: src="/images/img_girl.jpg".</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Tip: It is almost always best to use relative URLs. They will not break if you change domain.</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Note: A broken link icon and the </a:t>
            </a:r>
            <a:r>
              <a:rPr lang="tr-TR" sz="1800">
                <a:solidFill>
                  <a:srgbClr val="DC143C"/>
                </a:solidFill>
                <a:highlight>
                  <a:srgbClr val="FFFFFF"/>
                </a:highlight>
                <a:latin typeface="Courier New"/>
                <a:ea typeface="Courier New"/>
                <a:cs typeface="Courier New"/>
                <a:sym typeface="Courier New"/>
              </a:rPr>
              <a:t>alt</a:t>
            </a:r>
            <a:r>
              <a:rPr lang="tr-TR" sz="1800">
                <a:solidFill>
                  <a:schemeClr val="dk1"/>
                </a:solidFill>
                <a:highlight>
                  <a:srgbClr val="FFFFFF"/>
                </a:highlight>
                <a:latin typeface="Verdana"/>
                <a:ea typeface="Verdana"/>
                <a:cs typeface="Verdana"/>
                <a:sym typeface="Verdana"/>
              </a:rPr>
              <a:t> text are shown if the browser cannot find the image.</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Gerekli src özelliği, resmin URL'sini belirtir.</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Src özelliğinde URL'yi belirtmenin iki yolu vardır:</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1. Mutlak URL - Başka bir web sitesinde barındırılan harici bir resme bağlantılar. Örnek: src = "https://www.w3schools.com/images/img_girl.jpg".</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Notlar: Dış resimler telif hakkı kapsamında olabilir. Kullanmak için izin almazsanız, telif hakkı yasalarını ihlal ediyor olabilirsiniz. Ek olarak, harici görüntüleri kontrol edemezsiniz; aniden kaldırılabilir veya değiştirilebilir.</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2. Göreli URL - Web sitesinde barındırılan bir resme bağlantılar. Burada URL, alan adını içermez. URL eğik çizgisiz başlıyorsa, geçerli sayfaya göre olacaktır. Örnek: src = "img_girl.jpg". URL eğik çizgiyle başlıyorsa, alana göre olacaktır. Örnek: src = "/ resimler / img_girl.jpg".</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İpucu: Göreli URL'leri kullanmak neredeyse her zaman en iyisidir. Etki alanını değiştirirseniz kırılmazlar.</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Not: Tarayıcı resmi bulamazsa, bozuk bir bağlantı simgesi ve alternatif metin gösterilir.</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0"/>
              </a:spcBef>
              <a:spcAft>
                <a:spcPts val="0"/>
              </a:spcAft>
              <a:buSzPts val="1400"/>
              <a:buNone/>
            </a:pPr>
            <a:r>
              <a:t/>
            </a:r>
            <a:endParaRPr sz="180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864fbc085f_0_5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g864fbc085f_0_5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The required </a:t>
            </a:r>
            <a:r>
              <a:rPr lang="tr-TR" sz="1800">
                <a:solidFill>
                  <a:srgbClr val="DC143C"/>
                </a:solidFill>
                <a:highlight>
                  <a:schemeClr val="lt1"/>
                </a:highlight>
                <a:latin typeface="Courier New"/>
                <a:ea typeface="Courier New"/>
                <a:cs typeface="Courier New"/>
                <a:sym typeface="Courier New"/>
              </a:rPr>
              <a:t>alt</a:t>
            </a:r>
            <a:r>
              <a:rPr lang="tr-TR" sz="1800">
                <a:solidFill>
                  <a:schemeClr val="dk1"/>
                </a:solidFill>
                <a:highlight>
                  <a:schemeClr val="lt1"/>
                </a:highlight>
                <a:latin typeface="Verdana"/>
                <a:ea typeface="Verdana"/>
                <a:cs typeface="Verdana"/>
                <a:sym typeface="Verdana"/>
              </a:rPr>
              <a:t> attribute specifies an alternate text for an image, if the image cannot be displayed.</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864fbc085f_0_5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g864fbc085f_0_5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The value of the alt attribute describe the image in words. The alt attribute is considered good for SEO prospective.</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Alt özelliği, görüntülenemiyorsa, resim için alternatif bir metin tanımlar. Alt özniteliğinin değeri, görseli kelimelerle açıklar. Alt özelliği, SEO adayı için iyi kabul edilir.</a:t>
            </a:r>
            <a:endParaRPr sz="180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rgbClr val="1B1B1B"/>
                </a:solidFill>
                <a:highlight>
                  <a:srgbClr val="FFFFFF"/>
                </a:highlight>
              </a:rPr>
              <a:t>The HTML </a:t>
            </a:r>
            <a:r>
              <a:rPr b="1" lang="tr-TR" sz="1800">
                <a:solidFill>
                  <a:srgbClr val="1B1B1B"/>
                </a:solidFill>
                <a:highlight>
                  <a:srgbClr val="FFFFFF"/>
                </a:highlight>
              </a:rPr>
              <a:t>Strong Importance Element</a:t>
            </a:r>
            <a:r>
              <a:rPr lang="tr-TR" sz="1800">
                <a:solidFill>
                  <a:srgbClr val="1B1B1B"/>
                </a:solidFill>
                <a:highlight>
                  <a:srgbClr val="FFFFFF"/>
                </a:highlight>
              </a:rPr>
              <a:t> (</a:t>
            </a:r>
            <a:r>
              <a:rPr b="1" lang="tr-TR" sz="1800">
                <a:solidFill>
                  <a:srgbClr val="1B1B1B"/>
                </a:solidFill>
                <a:highlight>
                  <a:srgbClr val="EEEEEE"/>
                </a:highlight>
              </a:rPr>
              <a:t>&lt;strong&gt;</a:t>
            </a:r>
            <a:r>
              <a:rPr lang="tr-TR" sz="1800">
                <a:solidFill>
                  <a:srgbClr val="1B1B1B"/>
                </a:solidFill>
                <a:highlight>
                  <a:srgbClr val="FFFFFF"/>
                </a:highlight>
              </a:rPr>
              <a:t>) indicates that its contents have strong importance, seriousness, or urgency. Browsers typically render the contents in bold type.</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Another accepted use for </a:t>
            </a:r>
            <a:r>
              <a:rPr lang="tr-TR" sz="1800">
                <a:solidFill>
                  <a:srgbClr val="1B1B1B"/>
                </a:solidFill>
                <a:highlight>
                  <a:srgbClr val="EEEEEE"/>
                </a:highlight>
              </a:rPr>
              <a:t>&lt;strong&gt;</a:t>
            </a:r>
            <a:r>
              <a:rPr lang="tr-TR" sz="1800">
                <a:solidFill>
                  <a:srgbClr val="1B1B1B"/>
                </a:solidFill>
                <a:highlight>
                  <a:srgbClr val="FFFFFF"/>
                </a:highlight>
              </a:rPr>
              <a:t> is to denote the labels of paragraphs which represent notes or warnings within the text of a page.</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1B1B1B"/>
                </a:solidFill>
                <a:highlight>
                  <a:srgbClr val="FFFFFF"/>
                </a:highlight>
              </a:rPr>
              <a:t>HTML Güçlü Önem Öğesi (&lt;strong&gt;), içeriğinin yüksek öneme, ciddiyete veya aciliyete sahip olduğunu belirtir. Tarayıcılar genellikle içeriği kalın yazı tipinde işler.</a:t>
            </a:r>
            <a:endParaRPr sz="1800">
              <a:solidFill>
                <a:srgbClr val="1B1B1B"/>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800">
              <a:solidFill>
                <a:srgbClr val="1B1B1B"/>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rgbClr val="1B1B1B"/>
                </a:solidFill>
                <a:highlight>
                  <a:srgbClr val="FFFFFF"/>
                </a:highlight>
              </a:rPr>
              <a:t>&lt;strong&gt; için kabul edilen başka bir kullanım, bir sayfa metni içindeki notları veya uyarıları temsil eden paragraf etiketlerini belirtmektir.</a:t>
            </a:r>
            <a:endParaRPr sz="1800">
              <a:solidFill>
                <a:srgbClr val="1B1B1B"/>
              </a:solidFill>
              <a:highlight>
                <a:srgbClr val="FFFFFF"/>
              </a:highlight>
            </a:endParaRPr>
          </a:p>
          <a:p>
            <a:pPr indent="0" lvl="0" marL="0" rtl="0" algn="l">
              <a:lnSpc>
                <a:spcPct val="100000"/>
              </a:lnSpc>
              <a:spcBef>
                <a:spcPts val="0"/>
              </a:spcBef>
              <a:spcAft>
                <a:spcPts val="0"/>
              </a:spcAft>
              <a:buSzPts val="1400"/>
              <a:buNone/>
            </a:pPr>
            <a:r>
              <a:t/>
            </a:r>
            <a:endParaRPr sz="1800">
              <a:solidFill>
                <a:srgbClr val="1B1B1B"/>
              </a:solidFill>
              <a:highlight>
                <a:srgbClr val="FFFFFF"/>
              </a:highlight>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864fbc085f_0_5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9" name="Google Shape;519;g864fbc085f_0_5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190500" rtl="0" algn="l">
              <a:spcBef>
                <a:spcPts val="0"/>
              </a:spcBef>
              <a:spcAft>
                <a:spcPts val="0"/>
              </a:spcAft>
              <a:buClr>
                <a:schemeClr val="dk1"/>
              </a:buClr>
              <a:buSzPts val="1100"/>
              <a:buFont typeface="Arial"/>
              <a:buNone/>
            </a:pPr>
            <a:r>
              <a:rPr lang="tr-TR" sz="1800">
                <a:solidFill>
                  <a:srgbClr val="2A2A2A"/>
                </a:solidFill>
              </a:rPr>
              <a:t>The </a:t>
            </a:r>
            <a:r>
              <a:rPr lang="tr-TR" sz="1800">
                <a:solidFill>
                  <a:srgbClr val="008040"/>
                </a:solidFill>
              </a:rPr>
              <a:t>width</a:t>
            </a:r>
            <a:r>
              <a:rPr lang="tr-TR" sz="1800">
                <a:solidFill>
                  <a:srgbClr val="2A2A2A"/>
                </a:solidFill>
              </a:rPr>
              <a:t> and </a:t>
            </a:r>
            <a:r>
              <a:rPr lang="tr-TR" sz="1800">
                <a:solidFill>
                  <a:srgbClr val="008040"/>
                </a:solidFill>
              </a:rPr>
              <a:t>height</a:t>
            </a:r>
            <a:r>
              <a:rPr lang="tr-TR" sz="1800">
                <a:solidFill>
                  <a:srgbClr val="2A2A2A"/>
                </a:solidFill>
              </a:rPr>
              <a:t> attributes of the </a:t>
            </a:r>
            <a:r>
              <a:rPr lang="tr-TR" sz="1800" u="sng">
                <a:solidFill>
                  <a:srgbClr val="3366FF"/>
                </a:solidFill>
                <a:hlinkClick r:id="rId2">
                  <a:extLst>
                    <a:ext uri="{A12FA001-AC4F-418D-AE19-62706E023703}">
                      <ahyp:hlinkClr val="tx"/>
                    </a:ext>
                  </a:extLst>
                </a:hlinkClick>
              </a:rPr>
              <a:t>IMG element</a:t>
            </a:r>
            <a:r>
              <a:rPr lang="tr-TR" sz="1800">
                <a:solidFill>
                  <a:srgbClr val="2A2A2A"/>
                </a:solidFill>
              </a:rPr>
              <a:t> specifies the width and height of an image.</a:t>
            </a:r>
            <a:endParaRPr sz="1800">
              <a:solidFill>
                <a:srgbClr val="2A2A2A"/>
              </a:solidFill>
            </a:endParaRPr>
          </a:p>
          <a:p>
            <a:pPr indent="0" lvl="0" marL="0" rtl="0" algn="l">
              <a:lnSpc>
                <a:spcPct val="100000"/>
              </a:lnSpc>
              <a:spcBef>
                <a:spcPts val="1200"/>
              </a:spcBef>
              <a:spcAft>
                <a:spcPts val="0"/>
              </a:spcAft>
              <a:buSzPts val="14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864fbc085f_0_5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5" name="Google Shape;525;g864fbc085f_0_5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tr-TR" sz="1800">
                <a:solidFill>
                  <a:srgbClr val="610B4B"/>
                </a:solidFill>
                <a:highlight>
                  <a:srgbClr val="FFFFFF"/>
                </a:highlight>
              </a:rPr>
              <a:t>width</a:t>
            </a:r>
            <a:endParaRPr sz="1800">
              <a:solidFill>
                <a:srgbClr val="610B4B"/>
              </a:solidFill>
              <a:highlight>
                <a:srgbClr val="FFFFFF"/>
              </a:highlight>
            </a:endParaRPr>
          </a:p>
          <a:p>
            <a:pPr indent="0" lvl="0" marL="0" rtl="0" algn="l">
              <a:lnSpc>
                <a:spcPct val="115000"/>
              </a:lnSpc>
              <a:spcBef>
                <a:spcPts val="1100"/>
              </a:spcBef>
              <a:spcAft>
                <a:spcPts val="0"/>
              </a:spcAft>
              <a:buClr>
                <a:schemeClr val="dk1"/>
              </a:buClr>
              <a:buSzPts val="1100"/>
              <a:buFont typeface="Arial"/>
              <a:buNone/>
            </a:pPr>
            <a:r>
              <a:rPr lang="tr-TR" sz="1800">
                <a:solidFill>
                  <a:schemeClr val="dk1"/>
                </a:solidFill>
                <a:highlight>
                  <a:srgbClr val="FFFFFF"/>
                </a:highlight>
                <a:latin typeface="Verdana"/>
                <a:ea typeface="Verdana"/>
                <a:cs typeface="Verdana"/>
                <a:sym typeface="Verdana"/>
              </a:rPr>
              <a:t>It is an optional attribute which is used to specify the width to display the image. It is not recommended now. You should apply CSS in place of width attribute.</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tr-TR" sz="1800">
                <a:solidFill>
                  <a:srgbClr val="610B4B"/>
                </a:solidFill>
                <a:highlight>
                  <a:srgbClr val="FFFFFF"/>
                </a:highlight>
              </a:rPr>
              <a:t>height</a:t>
            </a:r>
            <a:endParaRPr sz="1800">
              <a:solidFill>
                <a:srgbClr val="610B4B"/>
              </a:solidFill>
              <a:highlight>
                <a:srgbClr val="FFFFFF"/>
              </a:highlight>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It is the height of the image. The HTML height attribute also supports iframe, image and object elements. It is not recommended now. You should apply CSS in place of height attribute.</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Genişlik</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Görüntüyü görüntülemek için genişliği belirtmek için kullanılan isteğe bağlı bir özelliktir. Şimdi tavsiye edilmiyor. Genişlik özelliği yerine CSS uygulamalısınız.</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yükseklik</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rPr lang="tr-TR" sz="1800">
                <a:solidFill>
                  <a:schemeClr val="dk1"/>
                </a:solidFill>
                <a:highlight>
                  <a:srgbClr val="FFFFFF"/>
                </a:highlight>
                <a:latin typeface="Verdana"/>
                <a:ea typeface="Verdana"/>
                <a:cs typeface="Verdana"/>
                <a:sym typeface="Verdana"/>
              </a:rPr>
              <a:t>Görüntünün yüksekliği h3'tür. HTML yüksekliği özelliği ayrıca iframe, görüntü ve nesne öğelerini de destekler. Şimdi tavsiye edilmiyor. Yükseklik özelliği yerine CSS uygulamalısınız.</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SzPts val="1100"/>
              <a:buNone/>
            </a:pPr>
            <a:r>
              <a:t/>
            </a:r>
            <a:endParaRPr sz="1800">
              <a:solidFill>
                <a:schemeClr val="dk1"/>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Clr>
                <a:schemeClr val="dk1"/>
              </a:buClr>
              <a:buSzPts val="1100"/>
              <a:buFont typeface="Arial"/>
              <a:buNone/>
            </a:pPr>
            <a:r>
              <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1100"/>
              </a:spcBef>
              <a:spcAft>
                <a:spcPts val="0"/>
              </a:spcAft>
              <a:buSzPts val="1400"/>
              <a:buNone/>
            </a:pPr>
            <a:r>
              <a:t/>
            </a:r>
            <a:endParaRPr sz="1800"/>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864fbc085f_0_5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6" name="Google Shape;536;g864fbc085f_0_5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900"/>
              </a:spcAft>
              <a:buClr>
                <a:schemeClr val="dk1"/>
              </a:buClr>
              <a:buSzPts val="1100"/>
              <a:buFont typeface="Arial"/>
              <a:buNone/>
            </a:pPr>
            <a:r>
              <a:rPr lang="tr-TR" sz="1800">
                <a:solidFill>
                  <a:srgbClr val="1B1B1B"/>
                </a:solidFill>
                <a:highlight>
                  <a:schemeClr val="lt1"/>
                </a:highlight>
                <a:uFill>
                  <a:noFill/>
                </a:uFill>
                <a:latin typeface="Times New Roman"/>
                <a:ea typeface="Times New Roman"/>
                <a:cs typeface="Times New Roman"/>
                <a:sym typeface="Times New Roman"/>
                <a:hlinkClick r:id="rId2">
                  <a:extLst>
                    <a:ext uri="{A12FA001-AC4F-418D-AE19-62706E023703}">
                      <ahyp:hlinkClr val="tx"/>
                    </a:ext>
                  </a:extLst>
                </a:hlinkClick>
              </a:rPr>
              <a:t>Deprecated</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864fbc085f_0_5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2" name="Google Shape;542;g864fbc085f_0_5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purpose of the HTML border attribute is to set a visible border width for a table.</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marR="228600" rtl="0" algn="l">
              <a:lnSpc>
                <a:spcPct val="115000"/>
              </a:lnSpc>
              <a:spcBef>
                <a:spcPts val="0"/>
              </a:spcBef>
              <a:spcAft>
                <a:spcPts val="0"/>
              </a:spcAft>
              <a:buClr>
                <a:schemeClr val="dk1"/>
              </a:buClr>
              <a:buSzPts val="1100"/>
              <a:buFont typeface="Arial"/>
              <a:buNone/>
            </a:pPr>
            <a:r>
              <a:rPr lang="tr-TR" sz="1800">
                <a:solidFill>
                  <a:srgbClr val="1B1B1B"/>
                </a:solidFill>
                <a:highlight>
                  <a:schemeClr val="lt1"/>
                </a:highlight>
              </a:rPr>
              <a:t>Use the </a:t>
            </a:r>
            <a:r>
              <a:rPr lang="tr-TR" sz="1800" u="sng">
                <a:solidFill>
                  <a:srgbClr val="005282"/>
                </a:solidFill>
                <a:highlight>
                  <a:srgbClr val="F4F4F4"/>
                </a:highlight>
                <a:latin typeface="Courier New"/>
                <a:ea typeface="Courier New"/>
                <a:cs typeface="Courier New"/>
                <a:sym typeface="Courier New"/>
                <a:hlinkClick r:id="rId2">
                  <a:extLst>
                    <a:ext uri="{A12FA001-AC4F-418D-AE19-62706E023703}">
                      <ahyp:hlinkClr val="tx"/>
                    </a:ext>
                  </a:extLst>
                </a:hlinkClick>
              </a:rPr>
              <a:t>border</a:t>
            </a:r>
            <a:r>
              <a:rPr lang="tr-TR" sz="1800">
                <a:solidFill>
                  <a:srgbClr val="1B1B1B"/>
                </a:solidFill>
                <a:highlight>
                  <a:schemeClr val="lt1"/>
                </a:highlight>
              </a:rPr>
              <a:t> </a:t>
            </a:r>
            <a:r>
              <a:rPr lang="tr-TR" sz="1800" u="sng">
                <a:solidFill>
                  <a:srgbClr val="005282"/>
                </a:solidFill>
                <a:highlight>
                  <a:schemeClr val="lt1"/>
                </a:highlight>
                <a:hlinkClick r:id="rId3">
                  <a:extLst>
                    <a:ext uri="{A12FA001-AC4F-418D-AE19-62706E023703}">
                      <ahyp:hlinkClr val="tx"/>
                    </a:ext>
                  </a:extLst>
                </a:hlinkClick>
              </a:rPr>
              <a:t>CSS</a:t>
            </a:r>
            <a:r>
              <a:rPr lang="tr-TR" sz="1800">
                <a:solidFill>
                  <a:srgbClr val="1B1B1B"/>
                </a:solidFill>
                <a:highlight>
                  <a:schemeClr val="lt1"/>
                </a:highlight>
              </a:rPr>
              <a:t> property instead.</a:t>
            </a:r>
            <a:endParaRPr>
              <a:solidFill>
                <a:schemeClr val="dk1"/>
              </a:solidFill>
            </a:endParaRPr>
          </a:p>
          <a:p>
            <a:pPr indent="0" lvl="0" marL="0" rtl="0" algn="l">
              <a:lnSpc>
                <a:spcPct val="100000"/>
              </a:lnSpc>
              <a:spcBef>
                <a:spcPts val="360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HTML kenarlık özniteliğinin amacı, bir tablo için görünür bir kenarlık genişliği ayarlamaktır.</a:t>
            </a:r>
            <a:endParaRPr sz="1800">
              <a:solidFill>
                <a:schemeClr val="dk1"/>
              </a:solidFill>
              <a:highlight>
                <a:srgbClr val="FFFFFF"/>
              </a:highlight>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864fbc085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g864fbc085f_0_5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864fbc085f_0_5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2" name="Google Shape;562;g864fbc085f_0_5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Links are found in nearly all web pages. Links allow users to click their way from page to page.</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864fbc085f_0_8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g864fbc085f_0_8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Multiple Choice Slide. Your current options are: A: True, B: False, </a:t>
            </a:r>
            <a:endParaRPr/>
          </a:p>
          <a:p>
            <a:pPr indent="0" lvl="0" marL="0" rtl="0" algn="l">
              <a:lnSpc>
                <a:spcPct val="100000"/>
              </a:lnSpc>
              <a:spcBef>
                <a:spcPts val="0"/>
              </a:spcBef>
              <a:spcAft>
                <a:spcPts val="0"/>
              </a:spcAft>
              <a:buSzPts val="1400"/>
              <a:buNone/>
            </a:pPr>
            <a:r>
              <a:rPr lang="tr-TR"/>
              <a:t>🍐  To edit the type of question or choices,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tr-TR"/>
              <a:t>false</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864fbc085f_0_5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6" name="Google Shape;576;g864fbc085f_0_5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864fbc085f_0_6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g864fbc085f_0_6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rPr>
              <a:t>HTML links are hyperlinks.</a:t>
            </a:r>
            <a:endParaRPr sz="1800">
              <a:solidFill>
                <a:schemeClr val="dk1"/>
              </a:solidFill>
              <a:highlight>
                <a:schemeClr val="lt1"/>
              </a:highlight>
            </a:endParaRPr>
          </a:p>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rPr>
              <a:t>You can click on a link and jump to another document.</a:t>
            </a:r>
            <a:endParaRPr sz="1800">
              <a:solidFill>
                <a:schemeClr val="dk1"/>
              </a:solidFill>
              <a:highlight>
                <a:schemeClr val="lt1"/>
              </a:highlight>
            </a:endParaRPr>
          </a:p>
          <a:p>
            <a:pPr indent="0" lvl="0" marL="0" rtl="0" algn="l">
              <a:lnSpc>
                <a:spcPct val="115000"/>
              </a:lnSpc>
              <a:spcBef>
                <a:spcPts val="1400"/>
              </a:spcBef>
              <a:spcAft>
                <a:spcPts val="1400"/>
              </a:spcAft>
              <a:buClr>
                <a:schemeClr val="dk1"/>
              </a:buClr>
              <a:buSzPts val="1100"/>
              <a:buFont typeface="Arial"/>
              <a:buNone/>
            </a:pPr>
            <a:r>
              <a:rPr lang="tr-TR" sz="1800">
                <a:solidFill>
                  <a:schemeClr val="dk1"/>
                </a:solidFill>
                <a:highlight>
                  <a:schemeClr val="lt1"/>
                </a:highlight>
              </a:rPr>
              <a:t>When you move the mouse over a link, the mouse arrow will turn into a little hand.</a:t>
            </a:r>
            <a:endParaRPr sz="1800"/>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864fbc085f_0_6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9" name="Google Shape;589;g864fbc085f_0_6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rPr lang="tr-TR" sz="1800">
                <a:solidFill>
                  <a:srgbClr val="1B1B1B"/>
                </a:solidFill>
                <a:highlight>
                  <a:srgbClr val="FFFFFF"/>
                </a:highlight>
                <a:latin typeface="Verdana"/>
                <a:ea typeface="Verdana"/>
                <a:cs typeface="Verdana"/>
                <a:sym typeface="Verdana"/>
              </a:rPr>
              <a:t>The </a:t>
            </a:r>
            <a:r>
              <a:rPr b="1" lang="tr-TR" sz="1800">
                <a:solidFill>
                  <a:srgbClr val="1B1B1B"/>
                </a:solidFill>
                <a:highlight>
                  <a:srgbClr val="FFFFFF"/>
                </a:highlight>
                <a:latin typeface="Verdana"/>
                <a:ea typeface="Verdana"/>
                <a:cs typeface="Verdana"/>
                <a:sym typeface="Verdana"/>
              </a:rPr>
              <a:t>HTML anchor tag</a:t>
            </a:r>
            <a:r>
              <a:rPr lang="tr-TR" sz="1800">
                <a:solidFill>
                  <a:srgbClr val="1B1B1B"/>
                </a:solidFill>
                <a:highlight>
                  <a:srgbClr val="FFFFFF"/>
                </a:highlight>
                <a:latin typeface="Verdana"/>
                <a:ea typeface="Verdana"/>
                <a:cs typeface="Verdana"/>
                <a:sym typeface="Verdana"/>
              </a:rPr>
              <a:t> defines </a:t>
            </a:r>
            <a:r>
              <a:rPr i="1" lang="tr-TR" sz="1800">
                <a:solidFill>
                  <a:srgbClr val="1B1B1B"/>
                </a:solidFill>
                <a:highlight>
                  <a:srgbClr val="FFFFFF"/>
                </a:highlight>
                <a:latin typeface="Verdana"/>
                <a:ea typeface="Verdana"/>
                <a:cs typeface="Verdana"/>
                <a:sym typeface="Verdana"/>
              </a:rPr>
              <a:t>a hyperlink that links one page to another page</a:t>
            </a:r>
            <a:r>
              <a:rPr lang="tr-TR" sz="1800">
                <a:solidFill>
                  <a:srgbClr val="1B1B1B"/>
                </a:solidFill>
                <a:highlight>
                  <a:srgbClr val="FFFFFF"/>
                </a:highlight>
                <a:latin typeface="Verdana"/>
                <a:ea typeface="Verdana"/>
                <a:cs typeface="Verdana"/>
                <a:sym typeface="Verdana"/>
              </a:rPr>
              <a:t>. It can create hyperlink to other web page as well as files, location, or any URL. The "href" attribute is the most important attribute of the HTML a tag which links to destination page or URL.</a:t>
            </a:r>
            <a:endParaRPr sz="1800">
              <a:solidFill>
                <a:srgbClr val="1B1B1B"/>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Clr>
                <a:schemeClr val="dk1"/>
              </a:buClr>
              <a:buSzPts val="1100"/>
              <a:buFont typeface="Arial"/>
              <a:buNone/>
            </a:pPr>
            <a:r>
              <a:t/>
            </a:r>
            <a:endParaRPr sz="1800">
              <a:solidFill>
                <a:srgbClr val="1B1B1B"/>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Clr>
                <a:schemeClr val="dk1"/>
              </a:buClr>
              <a:buSzPts val="1100"/>
              <a:buFont typeface="Arial"/>
              <a:buNone/>
            </a:pPr>
            <a:r>
              <a:rPr lang="tr-TR" sz="1800">
                <a:solidFill>
                  <a:srgbClr val="1B1B1B"/>
                </a:solidFill>
                <a:highlight>
                  <a:srgbClr val="FFFFFF"/>
                </a:highlight>
                <a:latin typeface="Verdana"/>
                <a:ea typeface="Verdana"/>
                <a:cs typeface="Verdana"/>
                <a:sym typeface="Verdana"/>
              </a:rPr>
              <a:t>—--------------------------</a:t>
            </a:r>
            <a:endParaRPr sz="1800">
              <a:solidFill>
                <a:srgbClr val="1B1B1B"/>
              </a:solidFill>
              <a:highlight>
                <a:srgbClr val="FFFFFF"/>
              </a:highlight>
              <a:latin typeface="Verdana"/>
              <a:ea typeface="Verdana"/>
              <a:cs typeface="Verdana"/>
              <a:sym typeface="Verdana"/>
            </a:endParaRPr>
          </a:p>
          <a:p>
            <a:pPr indent="0" lvl="0" marL="0" rtl="0" algn="l">
              <a:spcBef>
                <a:spcPts val="1100"/>
              </a:spcBef>
              <a:spcAft>
                <a:spcPts val="0"/>
              </a:spcAft>
              <a:buClr>
                <a:schemeClr val="dk1"/>
              </a:buClr>
              <a:buSzPts val="1100"/>
              <a:buFont typeface="Arial"/>
              <a:buNone/>
            </a:pPr>
            <a:r>
              <a:rPr lang="tr-TR" sz="1800">
                <a:solidFill>
                  <a:srgbClr val="1B1B1B"/>
                </a:solidFill>
              </a:rPr>
              <a:t>HTML bağlantı etiketi, bir sayfayı başka bir sayfaya bağlayan bir köprüyü tanımlar. Diğer web sayfalarının yanı sıra dosyalara, konuma veya herhangi bir URL'ye köprü oluşturabilir. "Href" özelliği, HTML a etiketinin en önemli özelliğidir. ve hangi hedef sayfaya veya URL'ye bağlantılar.</a:t>
            </a:r>
            <a:endParaRPr sz="1800">
              <a:solidFill>
                <a:srgbClr val="1B1B1B"/>
              </a:solidFill>
            </a:endParaRPr>
          </a:p>
          <a:p>
            <a:pPr indent="0" lvl="0" marL="0" rtl="0" algn="l">
              <a:spcBef>
                <a:spcPts val="0"/>
              </a:spcBef>
              <a:spcAft>
                <a:spcPts val="0"/>
              </a:spcAft>
              <a:buClr>
                <a:schemeClr val="dk1"/>
              </a:buClr>
              <a:buSzPts val="1100"/>
              <a:buFont typeface="Arial"/>
              <a:buNone/>
            </a:pPr>
            <a:r>
              <a:t/>
            </a:r>
            <a:endParaRPr sz="1800">
              <a:solidFill>
                <a:srgbClr val="1B1B1B"/>
              </a:solidFill>
            </a:endParaRPr>
          </a:p>
          <a:p>
            <a:pPr indent="0" lvl="0" marL="0" rtl="0" algn="l">
              <a:lnSpc>
                <a:spcPct val="100000"/>
              </a:lnSpc>
              <a:spcBef>
                <a:spcPts val="0"/>
              </a:spcBef>
              <a:spcAft>
                <a:spcPts val="0"/>
              </a:spcAft>
              <a:buSzPts val="1400"/>
              <a:buNone/>
            </a:pPr>
            <a:r>
              <a:t/>
            </a:r>
            <a:endParaRPr sz="1800">
              <a:solidFill>
                <a:srgbClr val="1B1B1B"/>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ab8c74c3c8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gab8c74c3c8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tr-TR" sz="1800">
                <a:solidFill>
                  <a:srgbClr val="1B1B1B"/>
                </a:solidFill>
                <a:highlight>
                  <a:srgbClr val="FFFFFF"/>
                </a:highlight>
              </a:rPr>
              <a:t>It is often confusing to new developers why there are so many ways to express the same thing on a rendered website. </a:t>
            </a:r>
            <a:r>
              <a:rPr lang="tr-TR" sz="1800">
                <a:solidFill>
                  <a:srgbClr val="1B1B1B"/>
                </a:solidFill>
                <a:highlight>
                  <a:srgbClr val="EEEEEE"/>
                </a:highlight>
                <a:uFill>
                  <a:noFill/>
                </a:uFill>
                <a:hlinkClick r:id="rId2">
                  <a:extLst>
                    <a:ext uri="{A12FA001-AC4F-418D-AE19-62706E023703}">
                      <ahyp:hlinkClr val="tx"/>
                    </a:ext>
                  </a:extLst>
                </a:hlinkClick>
              </a:rPr>
              <a:t>&lt;b&gt;</a:t>
            </a:r>
            <a:r>
              <a:rPr lang="tr-TR" sz="1800">
                <a:solidFill>
                  <a:srgbClr val="1B1B1B"/>
                </a:solidFill>
                <a:highlight>
                  <a:srgbClr val="FFFFFF"/>
                </a:highlight>
              </a:rPr>
              <a:t> and </a:t>
            </a:r>
            <a:r>
              <a:rPr lang="tr-TR" sz="1800">
                <a:solidFill>
                  <a:srgbClr val="1B1B1B"/>
                </a:solidFill>
                <a:highlight>
                  <a:srgbClr val="EEEEEE"/>
                </a:highlight>
              </a:rPr>
              <a:t>&lt;strong&gt;</a:t>
            </a:r>
            <a:r>
              <a:rPr lang="tr-TR" sz="1800">
                <a:solidFill>
                  <a:srgbClr val="1B1B1B"/>
                </a:solidFill>
                <a:highlight>
                  <a:srgbClr val="FFFFFF"/>
                </a:highlight>
              </a:rPr>
              <a:t> are perhaps one of the most common sources of confusion, causing developers to ask "Should I use </a:t>
            </a:r>
            <a:r>
              <a:rPr lang="tr-TR" sz="1800">
                <a:solidFill>
                  <a:srgbClr val="1B1B1B"/>
                </a:solidFill>
                <a:highlight>
                  <a:srgbClr val="EEEEEE"/>
                </a:highlight>
              </a:rPr>
              <a:t>&lt;b&gt;</a:t>
            </a:r>
            <a:r>
              <a:rPr lang="tr-TR" sz="1800">
                <a:solidFill>
                  <a:srgbClr val="1B1B1B"/>
                </a:solidFill>
                <a:highlight>
                  <a:srgbClr val="FFFFFF"/>
                </a:highlight>
              </a:rPr>
              <a:t> or </a:t>
            </a:r>
            <a:r>
              <a:rPr lang="tr-TR" sz="1800">
                <a:solidFill>
                  <a:srgbClr val="1B1B1B"/>
                </a:solidFill>
                <a:highlight>
                  <a:srgbClr val="EEEEEE"/>
                </a:highlight>
              </a:rPr>
              <a:t>&lt;strong&gt;</a:t>
            </a:r>
            <a:r>
              <a:rPr lang="tr-TR" sz="1800">
                <a:solidFill>
                  <a:srgbClr val="1B1B1B"/>
                </a:solidFill>
                <a:highlight>
                  <a:srgbClr val="FFFFFF"/>
                </a:highlight>
              </a:rPr>
              <a:t>? Don't they both do the same thing?"</a:t>
            </a:r>
            <a:endParaRPr sz="1800">
              <a:solidFill>
                <a:srgbClr val="1B1B1B"/>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rgbClr val="1B1B1B"/>
                </a:solidFill>
                <a:highlight>
                  <a:srgbClr val="FFFFFF"/>
                </a:highlight>
              </a:rPr>
              <a:t>Not exactly. The </a:t>
            </a:r>
            <a:r>
              <a:rPr lang="tr-TR" sz="1800">
                <a:solidFill>
                  <a:srgbClr val="1B1B1B"/>
                </a:solidFill>
                <a:highlight>
                  <a:srgbClr val="EEEEEE"/>
                </a:highlight>
              </a:rPr>
              <a:t>&lt;strong&gt;</a:t>
            </a:r>
            <a:r>
              <a:rPr lang="tr-TR" sz="1800">
                <a:solidFill>
                  <a:srgbClr val="1B1B1B"/>
                </a:solidFill>
                <a:highlight>
                  <a:srgbClr val="FFFFFF"/>
                </a:highlight>
              </a:rPr>
              <a:t> element is for content that is of greater importance, while the </a:t>
            </a:r>
            <a:r>
              <a:rPr lang="tr-TR" sz="1800">
                <a:solidFill>
                  <a:srgbClr val="1B1B1B"/>
                </a:solidFill>
                <a:highlight>
                  <a:srgbClr val="EEEEEE"/>
                </a:highlight>
              </a:rPr>
              <a:t>&lt;b&gt;</a:t>
            </a:r>
            <a:r>
              <a:rPr lang="tr-TR" sz="1800">
                <a:solidFill>
                  <a:srgbClr val="1B1B1B"/>
                </a:solidFill>
                <a:highlight>
                  <a:srgbClr val="FFFFFF"/>
                </a:highlight>
              </a:rPr>
              <a:t> element is used to draw attention to text without indicating that it's more important.</a:t>
            </a:r>
            <a:endParaRPr sz="1800">
              <a:solidFill>
                <a:srgbClr val="1B1B1B"/>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rgbClr val="1B1B1B"/>
                </a:solidFill>
                <a:highlight>
                  <a:srgbClr val="FFFFFF"/>
                </a:highlight>
              </a:rPr>
              <a:t>—------------------------------------------------</a:t>
            </a:r>
            <a:endParaRPr sz="1800">
              <a:solidFill>
                <a:srgbClr val="1B1B1B"/>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rgbClr val="1B1B1B"/>
                </a:solidFill>
                <a:highlight>
                  <a:srgbClr val="FFFFFF"/>
                </a:highlight>
              </a:rPr>
              <a:t>Bir web sitesinde aynı şeyi ifade etmenin neden bu kadar çok yolu olduğu yeni geliştiriciler için genellikle kafa karıştırıcıdır. &lt;b&gt; ve &lt;strong&gt; belki de en yaygın kafa karışıklığı kaynaklarından biridir ve geliştiricilerin "&lt;b&gt; veya &lt;strong&gt; kullanmalı mıyım? İkisi de aynı şeyi yapmıyor mu?"</a:t>
            </a:r>
            <a:endParaRPr sz="1800">
              <a:solidFill>
                <a:srgbClr val="1B1B1B"/>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rgbClr val="1B1B1B"/>
                </a:solidFill>
                <a:highlight>
                  <a:srgbClr val="FFFFFF"/>
                </a:highlight>
              </a:rPr>
              <a:t>Tam olarak değil. &lt;strong&gt; öğesi daha önemli olan içerik içindir, &lt;b&gt; öğesi ise daha önemli olduğunu belirtmeden metne dikkat çekmek için kullanılır.</a:t>
            </a:r>
            <a:endParaRPr sz="1800">
              <a:solidFill>
                <a:srgbClr val="1B1B1B"/>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t/>
            </a:r>
            <a:endParaRPr sz="1800">
              <a:solidFill>
                <a:srgbClr val="1B1B1B"/>
              </a:solidFill>
              <a:highlight>
                <a:srgbClr val="FFFFFF"/>
              </a:highlight>
            </a:endParaRPr>
          </a:p>
          <a:p>
            <a:pPr indent="0" lvl="0" marL="0" rtl="0" algn="l">
              <a:lnSpc>
                <a:spcPct val="100000"/>
              </a:lnSpc>
              <a:spcBef>
                <a:spcPts val="1800"/>
              </a:spcBef>
              <a:spcAft>
                <a:spcPts val="0"/>
              </a:spcAft>
              <a:buSzPts val="1400"/>
              <a:buNone/>
            </a:pPr>
            <a:r>
              <a:t/>
            </a:r>
            <a:endParaRPr sz="1800">
              <a:solidFill>
                <a:srgbClr val="1B1B1B"/>
              </a:solidFill>
              <a:highlight>
                <a:srgbClr val="FFFFFF"/>
              </a:highlight>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864fbc085f_0_6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4" name="Google Shape;604;g864fbc085f_0_6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100"/>
              </a:spcBef>
              <a:spcAft>
                <a:spcPts val="1100"/>
              </a:spcAft>
              <a:buSzPts val="1100"/>
              <a:buNone/>
            </a:pPr>
            <a:r>
              <a:rPr lang="tr-TR" sz="1800">
                <a:solidFill>
                  <a:schemeClr val="dk1"/>
                </a:solidFill>
                <a:latin typeface="Verdana"/>
                <a:ea typeface="Verdana"/>
                <a:cs typeface="Verdana"/>
                <a:sym typeface="Verdana"/>
              </a:rPr>
              <a:t>The href attribute specifies the link's destination.</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864fbc085f_0_6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0" name="Google Shape;610;g864fbc085f_0_6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rPr lang="tr-TR" sz="1800">
                <a:highlight>
                  <a:srgbClr val="FFFFFF"/>
                </a:highlight>
                <a:latin typeface="Verdana"/>
                <a:ea typeface="Verdana"/>
                <a:cs typeface="Verdana"/>
                <a:sym typeface="Verdana"/>
              </a:rPr>
              <a:t>The href attribute is used to define the address of the file to be linked. In other words, it points out the destination page.</a:t>
            </a:r>
            <a:endParaRPr sz="1800">
              <a:highlight>
                <a:srgbClr val="FFFFFF"/>
              </a:highlight>
              <a:latin typeface="Verdana"/>
              <a:ea typeface="Verdana"/>
              <a:cs typeface="Verdana"/>
              <a:sym typeface="Verdana"/>
            </a:endParaRPr>
          </a:p>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If the </a:t>
            </a:r>
            <a:r>
              <a:rPr lang="tr-TR" sz="1800">
                <a:solidFill>
                  <a:srgbClr val="DC143C"/>
                </a:solidFill>
                <a:highlight>
                  <a:schemeClr val="lt1"/>
                </a:highlight>
                <a:latin typeface="Courier New"/>
                <a:ea typeface="Courier New"/>
                <a:cs typeface="Courier New"/>
                <a:sym typeface="Courier New"/>
              </a:rPr>
              <a:t>href</a:t>
            </a:r>
            <a:r>
              <a:rPr lang="tr-TR" sz="1800">
                <a:solidFill>
                  <a:schemeClr val="dk1"/>
                </a:solidFill>
                <a:highlight>
                  <a:schemeClr val="lt1"/>
                </a:highlight>
                <a:latin typeface="Verdana"/>
                <a:ea typeface="Verdana"/>
                <a:cs typeface="Verdana"/>
                <a:sym typeface="Verdana"/>
              </a:rPr>
              <a:t> attribute is not present, the </a:t>
            </a:r>
            <a:r>
              <a:rPr lang="tr-TR" sz="1800">
                <a:solidFill>
                  <a:srgbClr val="DC143C"/>
                </a:solidFill>
                <a:highlight>
                  <a:schemeClr val="lt1"/>
                </a:highlight>
                <a:latin typeface="Courier New"/>
                <a:ea typeface="Courier New"/>
                <a:cs typeface="Courier New"/>
                <a:sym typeface="Courier New"/>
              </a:rPr>
              <a:t>&lt;a&gt;</a:t>
            </a:r>
            <a:r>
              <a:rPr lang="tr-TR" sz="1800">
                <a:solidFill>
                  <a:schemeClr val="dk1"/>
                </a:solidFill>
                <a:highlight>
                  <a:schemeClr val="lt1"/>
                </a:highlight>
                <a:latin typeface="Verdana"/>
                <a:ea typeface="Verdana"/>
                <a:cs typeface="Verdana"/>
                <a:sym typeface="Verdana"/>
              </a:rPr>
              <a:t> tag will not be a hyperlink.</a:t>
            </a:r>
            <a:endParaRPr sz="1800">
              <a:solidFill>
                <a:schemeClr val="dk1"/>
              </a:solidFill>
              <a:highlight>
                <a:schemeClr val="lt1"/>
              </a:highlight>
              <a:latin typeface="Verdana"/>
              <a:ea typeface="Verdana"/>
              <a:cs typeface="Verdana"/>
              <a:sym typeface="Verdana"/>
            </a:endParaRPr>
          </a:p>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Tip: You can use </a:t>
            </a:r>
            <a:r>
              <a:rPr lang="tr-TR" sz="1800">
                <a:solidFill>
                  <a:srgbClr val="DC143C"/>
                </a:solidFill>
                <a:highlight>
                  <a:schemeClr val="lt1"/>
                </a:highlight>
                <a:latin typeface="Courier New"/>
                <a:ea typeface="Courier New"/>
                <a:cs typeface="Courier New"/>
                <a:sym typeface="Courier New"/>
              </a:rPr>
              <a:t>href="#top"</a:t>
            </a:r>
            <a:r>
              <a:rPr lang="tr-TR" sz="1800">
                <a:solidFill>
                  <a:schemeClr val="dk1"/>
                </a:solidFill>
                <a:highlight>
                  <a:schemeClr val="lt1"/>
                </a:highlight>
                <a:latin typeface="Verdana"/>
                <a:ea typeface="Verdana"/>
                <a:cs typeface="Verdana"/>
                <a:sym typeface="Verdana"/>
              </a:rPr>
              <a:t> or </a:t>
            </a:r>
            <a:r>
              <a:rPr lang="tr-TR" sz="1800">
                <a:solidFill>
                  <a:srgbClr val="DC143C"/>
                </a:solidFill>
                <a:highlight>
                  <a:schemeClr val="lt1"/>
                </a:highlight>
                <a:latin typeface="Courier New"/>
                <a:ea typeface="Courier New"/>
                <a:cs typeface="Courier New"/>
                <a:sym typeface="Courier New"/>
              </a:rPr>
              <a:t>href="#"</a:t>
            </a:r>
            <a:r>
              <a:rPr lang="tr-TR" sz="1800">
                <a:solidFill>
                  <a:schemeClr val="dk1"/>
                </a:solidFill>
                <a:highlight>
                  <a:schemeClr val="lt1"/>
                </a:highlight>
                <a:latin typeface="Verdana"/>
                <a:ea typeface="Verdana"/>
                <a:cs typeface="Verdana"/>
                <a:sym typeface="Verdana"/>
              </a:rPr>
              <a:t> to link to the top of the current page!</a:t>
            </a:r>
            <a:endParaRPr sz="1800">
              <a:solidFill>
                <a:schemeClr val="dk1"/>
              </a:solidFill>
              <a:highlight>
                <a:schemeClr val="lt1"/>
              </a:highlight>
              <a:latin typeface="Verdana"/>
              <a:ea typeface="Verdana"/>
              <a:cs typeface="Verdana"/>
              <a:sym typeface="Verdana"/>
            </a:endParaRPr>
          </a:p>
          <a:p>
            <a:pPr indent="0" lvl="0" marL="0" rtl="0" algn="l">
              <a:lnSpc>
                <a:spcPct val="115000"/>
              </a:lnSpc>
              <a:spcBef>
                <a:spcPts val="1400"/>
              </a:spcBef>
              <a:spcAft>
                <a:spcPts val="0"/>
              </a:spcAft>
              <a:buClr>
                <a:schemeClr val="dk1"/>
              </a:buClr>
              <a:buSzPts val="1100"/>
              <a:buFont typeface="Arial"/>
              <a:buNone/>
            </a:pPr>
            <a:r>
              <a:t/>
            </a:r>
            <a:endParaRPr sz="1800">
              <a:solidFill>
                <a:srgbClr val="3A3F50"/>
              </a:solidFill>
              <a:highlight>
                <a:srgbClr val="FFFFFF"/>
              </a:highlight>
              <a:latin typeface="Verdana"/>
              <a:ea typeface="Verdana"/>
              <a:cs typeface="Verdana"/>
              <a:sym typeface="Verdana"/>
            </a:endParaRPr>
          </a:p>
          <a:p>
            <a:pPr indent="0" lvl="0" marL="0" rtl="0" algn="l">
              <a:lnSpc>
                <a:spcPct val="115000"/>
              </a:lnSpc>
              <a:spcBef>
                <a:spcPts val="1100"/>
              </a:spcBef>
              <a:spcAft>
                <a:spcPts val="0"/>
              </a:spcAft>
              <a:buClr>
                <a:schemeClr val="dk1"/>
              </a:buClr>
              <a:buSzPts val="1100"/>
              <a:buFont typeface="Arial"/>
              <a:buNone/>
            </a:pPr>
            <a:r>
              <a:rPr lang="tr-TR" sz="1800">
                <a:solidFill>
                  <a:srgbClr val="3A3F50"/>
                </a:solidFill>
                <a:highlight>
                  <a:srgbClr val="FFFFFF"/>
                </a:highlight>
                <a:latin typeface="Verdana"/>
                <a:ea typeface="Verdana"/>
                <a:cs typeface="Verdana"/>
                <a:sym typeface="Verdana"/>
              </a:rPr>
              <a:t>—----------------------------</a:t>
            </a:r>
            <a:endParaRPr sz="1800">
              <a:solidFill>
                <a:srgbClr val="3A3F50"/>
              </a:solidFill>
              <a:highlight>
                <a:srgbClr val="FFFFFF"/>
              </a:highlight>
              <a:latin typeface="Verdana"/>
              <a:ea typeface="Verdana"/>
              <a:cs typeface="Verdana"/>
              <a:sym typeface="Verdana"/>
            </a:endParaRPr>
          </a:p>
          <a:p>
            <a:pPr indent="0" lvl="0" marL="0" rtl="0" algn="l">
              <a:spcBef>
                <a:spcPts val="1100"/>
              </a:spcBef>
              <a:spcAft>
                <a:spcPts val="0"/>
              </a:spcAft>
              <a:buClr>
                <a:schemeClr val="dk1"/>
              </a:buClr>
              <a:buSzPts val="1100"/>
              <a:buFont typeface="Arial"/>
              <a:buNone/>
            </a:pPr>
            <a:r>
              <a:rPr lang="tr-TR" sz="1800">
                <a:solidFill>
                  <a:srgbClr val="3A3F50"/>
                </a:solidFill>
              </a:rPr>
              <a:t>HTML bağlantı etiketi, bir sayfayı başka bir sayfaya bağlayan bir köprüyü tanımlar. Diğer web sayfalarının yanı sıra dosyalara, konuma veya herhangi bir URL'ye köprü oluşturabilir. "Href" özelliği, HTML a etiketinin en önemli özelliğidir. ve hangi hedef sayfaya veya URL'ye bağlantılar.</a:t>
            </a:r>
            <a:endParaRPr sz="1800">
              <a:solidFill>
                <a:srgbClr val="3A3F50"/>
              </a:solidFill>
            </a:endParaRPr>
          </a:p>
          <a:p>
            <a:pPr indent="0" lvl="0" marL="0" rtl="0" algn="l">
              <a:spcBef>
                <a:spcPts val="0"/>
              </a:spcBef>
              <a:spcAft>
                <a:spcPts val="0"/>
              </a:spcAft>
              <a:buClr>
                <a:schemeClr val="dk1"/>
              </a:buClr>
              <a:buSzPts val="1100"/>
              <a:buFont typeface="Arial"/>
              <a:buNone/>
            </a:pPr>
            <a:r>
              <a:t/>
            </a:r>
            <a:endParaRPr sz="1800">
              <a:solidFill>
                <a:srgbClr val="3A3F50"/>
              </a:solidFill>
            </a:endParaRPr>
          </a:p>
          <a:p>
            <a:pPr indent="0" lvl="0" marL="0" rtl="0" algn="l">
              <a:spcBef>
                <a:spcPts val="0"/>
              </a:spcBef>
              <a:spcAft>
                <a:spcPts val="0"/>
              </a:spcAft>
              <a:buClr>
                <a:schemeClr val="dk1"/>
              </a:buClr>
              <a:buSzPts val="1100"/>
              <a:buFont typeface="Arial"/>
              <a:buNone/>
            </a:pPr>
            <a:r>
              <a:rPr lang="tr-TR" sz="1800">
                <a:solidFill>
                  <a:srgbClr val="3A3F50"/>
                </a:solidFill>
              </a:rPr>
              <a:t>HTML bağlantı etiketinin href niteliği</a:t>
            </a:r>
            <a:endParaRPr sz="1800">
              <a:solidFill>
                <a:srgbClr val="3A3F50"/>
              </a:solidFill>
            </a:endParaRPr>
          </a:p>
          <a:p>
            <a:pPr indent="0" lvl="0" marL="0" rtl="0" algn="l">
              <a:spcBef>
                <a:spcPts val="0"/>
              </a:spcBef>
              <a:spcAft>
                <a:spcPts val="0"/>
              </a:spcAft>
              <a:buClr>
                <a:schemeClr val="dk1"/>
              </a:buClr>
              <a:buSzPts val="1100"/>
              <a:buFont typeface="Arial"/>
              <a:buNone/>
            </a:pPr>
            <a:r>
              <a:rPr lang="tr-TR" sz="1800">
                <a:solidFill>
                  <a:srgbClr val="3A3F50"/>
                </a:solidFill>
              </a:rPr>
              <a:t>Href niteliği, bağlanacak dosyanın adresini tanımlamak için kullanılır. Başka bir deyişle, hedef sayfaya işaret eder.</a:t>
            </a:r>
            <a:endParaRPr sz="1800">
              <a:solidFill>
                <a:srgbClr val="3A3F50"/>
              </a:solidFill>
            </a:endParaRPr>
          </a:p>
          <a:p>
            <a:pPr indent="0" lvl="0" marL="0" rtl="0" algn="l">
              <a:lnSpc>
                <a:spcPct val="100000"/>
              </a:lnSpc>
              <a:spcBef>
                <a:spcPts val="0"/>
              </a:spcBef>
              <a:spcAft>
                <a:spcPts val="0"/>
              </a:spcAft>
              <a:buSzPts val="1400"/>
              <a:buNone/>
            </a:pPr>
            <a:r>
              <a:t/>
            </a:r>
            <a:endParaRPr sz="1800"/>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864fbc085f_0_6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9" name="Google Shape;629;g864fbc085f_0_6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tr-TR" sz="1800">
                <a:solidFill>
                  <a:schemeClr val="dk1"/>
                </a:solidFill>
                <a:highlight>
                  <a:schemeClr val="lt1"/>
                </a:highlight>
                <a:latin typeface="Verdana"/>
                <a:ea typeface="Verdana"/>
                <a:cs typeface="Verdana"/>
                <a:sym typeface="Verdana"/>
              </a:rPr>
              <a:t>The </a:t>
            </a:r>
            <a:r>
              <a:rPr lang="tr-TR" sz="1800">
                <a:solidFill>
                  <a:srgbClr val="DC143C"/>
                </a:solidFill>
                <a:highlight>
                  <a:schemeClr val="lt1"/>
                </a:highlight>
                <a:latin typeface="Courier New"/>
                <a:ea typeface="Courier New"/>
                <a:cs typeface="Courier New"/>
                <a:sym typeface="Courier New"/>
              </a:rPr>
              <a:t>target</a:t>
            </a:r>
            <a:r>
              <a:rPr lang="tr-TR" sz="1800">
                <a:solidFill>
                  <a:schemeClr val="dk1"/>
                </a:solidFill>
                <a:highlight>
                  <a:schemeClr val="lt1"/>
                </a:highlight>
                <a:latin typeface="Verdana"/>
                <a:ea typeface="Verdana"/>
                <a:cs typeface="Verdana"/>
                <a:sym typeface="Verdana"/>
              </a:rPr>
              <a:t> attribute specifies where to open the linked document.</a:t>
            </a:r>
            <a:endParaRPr sz="1800">
              <a:solidFill>
                <a:schemeClr val="dk1"/>
              </a:solidFill>
              <a:highlight>
                <a:schemeClr val="lt1"/>
              </a:highlight>
              <a:latin typeface="Verdana"/>
              <a:ea typeface="Verdana"/>
              <a:cs typeface="Verdana"/>
              <a:sym typeface="Verdana"/>
            </a:endParaRPr>
          </a:p>
          <a:p>
            <a:pPr indent="0" lvl="0" marL="0" rtl="0" algn="l">
              <a:lnSpc>
                <a:spcPct val="100000"/>
              </a:lnSpc>
              <a:spcBef>
                <a:spcPts val="1400"/>
              </a:spcBef>
              <a:spcAft>
                <a:spcPts val="0"/>
              </a:spcAft>
              <a:buSzPts val="14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864fbc085f_0_6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5" name="Google Shape;635;g864fbc085f_0_6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If we want to open that link to another page then we can use target attribute of &lt;a&gt; tag. With the help of this link will be open in next page.</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latin typeface="Verdana"/>
                <a:ea typeface="Verdana"/>
                <a:cs typeface="Verdana"/>
                <a:sym typeface="Verdana"/>
              </a:rPr>
              <a:t>Bu bağlantıyı başka bir sayfaya açmak istiyorsak, &lt;a&gt; etiketinin hedef niteliğini kullanabiliriz. Bu bağlantı yardımıyla bir sonraki sayfada açılacaktır.</a:t>
            </a:r>
            <a:endParaRPr sz="180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864fbc085f_0_6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4" name="Google Shape;654;g864fbc085f_0_6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tr-TR" sz="1800">
                <a:solidFill>
                  <a:srgbClr val="202124"/>
                </a:solidFill>
                <a:highlight>
                  <a:schemeClr val="lt1"/>
                </a:highlight>
              </a:rPr>
              <a:t>To use image as a link in HTML, use the </a:t>
            </a:r>
            <a:r>
              <a:rPr b="1" lang="tr-TR" sz="1800">
                <a:solidFill>
                  <a:srgbClr val="202124"/>
                </a:solidFill>
                <a:highlight>
                  <a:schemeClr val="lt1"/>
                </a:highlight>
              </a:rPr>
              <a:t>&lt;img&gt; tag as well as the &lt;a&gt; tag with the href attribute</a:t>
            </a:r>
            <a:r>
              <a:rPr lang="tr-TR" sz="1800">
                <a:solidFill>
                  <a:srgbClr val="202124"/>
                </a:solidFill>
                <a:highlight>
                  <a:schemeClr val="lt1"/>
                </a:highlight>
              </a:rPr>
              <a:t>. </a:t>
            </a:r>
            <a:endParaRPr sz="1800">
              <a:solidFill>
                <a:schemeClr val="dk1"/>
              </a:solidFil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864fbc085f_0_6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0" name="Google Shape;660;g864fbc085f_0_6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&lt;img&gt; tag is for using an image in a web page and the &lt;a&gt; tag is for adding a link. Under the image tag src attribute, add the URL of the image. With that, also add the height and width.</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Görüntüyü HTML'de bir bağlantı olarak kullanmak için &lt;img&gt; etiketini ve ayrıca href niteliğine sahip &lt;a&gt; etiketini kullanın. &lt;img&gt; etiketi bir web sayfasındaki bir görüntüyü kullanmak içindir ve &lt;a&gt; etiketi bir bağlantı eklemek içindir. Resim etiketi src özniteliğinin altına resmin URL'sini ekleyin. Bununla birlikte yüksekliği ve genişliği de ekleyin.</a:t>
            </a:r>
            <a:endParaRPr sz="1800">
              <a:solidFill>
                <a:schemeClr val="dk1"/>
              </a:solidFill>
              <a:highlight>
                <a:srgbClr val="FFFFFF"/>
              </a:highlight>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864fbc085f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25400" marR="25400" rtl="0" algn="just">
              <a:lnSpc>
                <a:spcPct val="115000"/>
              </a:lnSpc>
              <a:spcBef>
                <a:spcPts val="600"/>
              </a:spcBef>
              <a:spcAft>
                <a:spcPts val="700"/>
              </a:spcAft>
              <a:buClr>
                <a:schemeClr val="dk1"/>
              </a:buClr>
              <a:buSzPts val="1100"/>
              <a:buFont typeface="Arial"/>
              <a:buNone/>
            </a:pPr>
            <a:r>
              <a:rPr lang="tr-TR" sz="1800">
                <a:solidFill>
                  <a:schemeClr val="dk1"/>
                </a:solidFill>
              </a:rPr>
              <a:t>A </a:t>
            </a:r>
            <a:r>
              <a:rPr lang="tr-TR" sz="1800">
                <a:solidFill>
                  <a:schemeClr val="dk1"/>
                </a:solidFill>
              </a:rPr>
              <a:t>web page</a:t>
            </a:r>
            <a:r>
              <a:rPr lang="tr-TR" sz="1800">
                <a:solidFill>
                  <a:schemeClr val="dk1"/>
                </a:solidFill>
              </a:rPr>
              <a:t> can contain various links that take you directly to other pages and even specific parts of a given page.</a:t>
            </a:r>
            <a:endParaRPr/>
          </a:p>
        </p:txBody>
      </p:sp>
      <p:sp>
        <p:nvSpPr>
          <p:cNvPr id="670" name="Google Shape;670;g864fbc085f_0_6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864fbc085f_0_7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864fbc085f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864fbc085f_0_8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3" name="Google Shape;683;g864fbc085f_0_8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Multiple Choice Slide. Your current options are: A: NO, B: Formatting Elements, C: Lists, D: Tables, E: Images, F: Links, </a:t>
            </a:r>
            <a:endParaRPr/>
          </a:p>
          <a:p>
            <a:pPr indent="0" lvl="0" marL="0" rtl="0" algn="l">
              <a:lnSpc>
                <a:spcPct val="100000"/>
              </a:lnSpc>
              <a:spcBef>
                <a:spcPts val="0"/>
              </a:spcBef>
              <a:spcAft>
                <a:spcPts val="0"/>
              </a:spcAft>
              <a:buSzPts val="1400"/>
              <a:buNone/>
            </a:pPr>
            <a:r>
              <a:rPr lang="tr-TR"/>
              <a:t>🍐  To edit the type of question or choices,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864fbc085f_0_6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2" name="Google Shape;692;g864fbc085f_0_6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rgbClr val="212121"/>
                </a:solidFill>
                <a:highlight>
                  <a:srgbClr val="FFFFFF"/>
                </a:highlight>
              </a:rPr>
              <a:t>The </a:t>
            </a:r>
            <a:r>
              <a:rPr b="1" lang="tr-TR" sz="1800">
                <a:solidFill>
                  <a:srgbClr val="212121"/>
                </a:solidFill>
                <a:highlight>
                  <a:srgbClr val="FFFFFF"/>
                </a:highlight>
              </a:rPr>
              <a:t>HTML Idiomatic Text element (</a:t>
            </a:r>
            <a:r>
              <a:rPr b="1" lang="tr-TR" sz="1800">
                <a:solidFill>
                  <a:srgbClr val="212121"/>
                </a:solidFill>
                <a:highlight>
                  <a:srgbClr val="EEEEEE"/>
                </a:highlight>
              </a:rPr>
              <a:t>&lt;i&gt;</a:t>
            </a:r>
            <a:r>
              <a:rPr b="1" lang="tr-TR" sz="1800">
                <a:solidFill>
                  <a:srgbClr val="212121"/>
                </a:solidFill>
                <a:highlight>
                  <a:srgbClr val="FFFFFF"/>
                </a:highlight>
              </a:rPr>
              <a:t>)</a:t>
            </a:r>
            <a:r>
              <a:rPr lang="tr-TR" sz="1800">
                <a:solidFill>
                  <a:srgbClr val="212121"/>
                </a:solidFill>
                <a:highlight>
                  <a:srgbClr val="FFFFFF"/>
                </a:highlight>
              </a:rPr>
              <a:t> represents a range of text that is set off from the normal text for some reason, such as technical terms, names of ships, foreign words, thoughts, or other terms that would usually be italicized. Historically, these have been presented using italicized type, which is the original source of the </a:t>
            </a:r>
            <a:r>
              <a:rPr lang="tr-TR" sz="1800">
                <a:solidFill>
                  <a:srgbClr val="212121"/>
                </a:solidFill>
                <a:highlight>
                  <a:srgbClr val="EEEEEE"/>
                </a:highlight>
              </a:rPr>
              <a:t>&lt;i&gt;</a:t>
            </a:r>
            <a:r>
              <a:rPr lang="tr-TR" sz="1800">
                <a:solidFill>
                  <a:srgbClr val="212121"/>
                </a:solidFill>
                <a:highlight>
                  <a:srgbClr val="FFFFFF"/>
                </a:highlight>
              </a:rPr>
              <a:t> naming of this element.</a:t>
            </a:r>
            <a:endParaRPr sz="1800">
              <a:solidFill>
                <a:srgbClr val="212121"/>
              </a:solidFill>
              <a:highlight>
                <a:srgbClr val="FFFFFF"/>
              </a:highlight>
            </a:endParaRPr>
          </a:p>
          <a:p>
            <a:pPr indent="0" lvl="0" marL="0" rtl="0" algn="l">
              <a:lnSpc>
                <a:spcPct val="100000"/>
              </a:lnSpc>
              <a:spcBef>
                <a:spcPts val="0"/>
              </a:spcBef>
              <a:spcAft>
                <a:spcPts val="0"/>
              </a:spcAft>
              <a:buSzPts val="1400"/>
              <a:buNone/>
            </a:pPr>
            <a:r>
              <a:t/>
            </a:r>
            <a:endParaRPr sz="1800">
              <a:solidFill>
                <a:srgbClr val="212121"/>
              </a:solidFill>
              <a:highlight>
                <a:srgbClr val="FFFFFF"/>
              </a:highlight>
            </a:endParaRPr>
          </a:p>
          <a:p>
            <a:pPr indent="0" lvl="0" marL="0" rtl="0" algn="l">
              <a:lnSpc>
                <a:spcPct val="100000"/>
              </a:lnSpc>
              <a:spcBef>
                <a:spcPts val="0"/>
              </a:spcBef>
              <a:spcAft>
                <a:spcPts val="0"/>
              </a:spcAft>
              <a:buSzPts val="1400"/>
              <a:buNone/>
            </a:pPr>
            <a:r>
              <a:rPr lang="tr-TR" sz="1800">
                <a:solidFill>
                  <a:srgbClr val="212121"/>
                </a:solidFill>
                <a:highlight>
                  <a:srgbClr val="FFFFFF"/>
                </a:highlight>
              </a:rPr>
              <a:t>examples:</a:t>
            </a:r>
            <a:endParaRPr sz="1800">
              <a:solidFill>
                <a:srgbClr val="21212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rPr>
              <a:t>It's a potato </a:t>
            </a:r>
            <a:r>
              <a:rPr i="1" lang="tr-TR" sz="1800">
                <a:solidFill>
                  <a:schemeClr val="dk1"/>
                </a:solidFill>
              </a:rPr>
              <a:t>Solanum teberosum</a:t>
            </a:r>
            <a:r>
              <a:rPr lang="tr-TR" sz="1800">
                <a:solidFill>
                  <a:schemeClr val="dk1"/>
                </a:solidFill>
              </a:rPr>
              <a:t>.</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Captain Cook sailed to Australia on the </a:t>
            </a:r>
            <a:r>
              <a:rPr i="1" lang="tr-TR" sz="1800">
                <a:solidFill>
                  <a:schemeClr val="dk1"/>
                </a:solidFill>
              </a:rPr>
              <a:t>Endeavour</a:t>
            </a:r>
            <a:r>
              <a:rPr lang="tr-TR" sz="1800">
                <a:solidFill>
                  <a:schemeClr val="dk1"/>
                </a:solidFill>
              </a:rPr>
              <a:t>.</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HTML Deyimsel Metin öğesi (&lt;i&gt;), teknik terimler, gemi adları, yabancı sözcükler, düşünceler veya genellikle italik yazılan diğer terimler gibi bazı nedenlerle normal metinden ayrılmış bir metin aralığını temsil eder. Tarihsel olarak, bunlar, bu öğenin &lt;i&gt; isimlendirmesinin orijinal kaynağı olan italik yazı tipi kullanılarak sunulmuştur.</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misal:</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Bu bir patates Solanum teberosum.</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tr-TR" sz="1800">
                <a:solidFill>
                  <a:schemeClr val="dk1"/>
                </a:solidFill>
              </a:rPr>
              <a:t>Kaptan Cook, Endeavour ile Avustralya'ya gitti.</a:t>
            </a:r>
            <a:endParaRPr sz="18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800">
              <a:solidFill>
                <a:schemeClr val="dk1"/>
              </a:solidFill>
            </a:endParaRPr>
          </a:p>
          <a:p>
            <a:pPr indent="0" lvl="0" marL="0" rtl="0" algn="l">
              <a:lnSpc>
                <a:spcPct val="100000"/>
              </a:lnSpc>
              <a:spcBef>
                <a:spcPts val="1200"/>
              </a:spcBef>
              <a:spcAft>
                <a:spcPts val="0"/>
              </a:spcAft>
              <a:buSzPts val="1400"/>
              <a:buNone/>
            </a:pPr>
            <a:r>
              <a:t/>
            </a:r>
            <a:endParaRPr sz="1800">
              <a:solidFill>
                <a:srgbClr val="212121"/>
              </a:solidFill>
              <a:highlight>
                <a:srgbClr val="FFFFFF"/>
              </a:highlight>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223eae2b90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223eae2b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1223eae2b90_0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1223eae2b9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1223eae2b90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1223eae2b9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1223eae2b90_0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1223eae2b9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1223eae2b90_0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0" name="Google Shape;770;g1223eae2b90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u="sng">
                <a:solidFill>
                  <a:schemeClr val="hlink"/>
                </a:solidFill>
                <a:hlinkClick r:id="rId2"/>
              </a:rPr>
              <a:t>https://www.w3schools.com/html/html_computercode_elements.asp</a:t>
            </a:r>
            <a:endParaRPr sz="1800"/>
          </a:p>
          <a:p>
            <a:pPr indent="0" lvl="0" marL="0" rtl="0" algn="l">
              <a:lnSpc>
                <a:spcPct val="100000"/>
              </a:lnSpc>
              <a:spcBef>
                <a:spcPts val="0"/>
              </a:spcBef>
              <a:spcAft>
                <a:spcPts val="0"/>
              </a:spcAft>
              <a:buSzPts val="1400"/>
              <a:buNone/>
            </a:pPr>
            <a:r>
              <a:t/>
            </a:r>
            <a:endParaRPr sz="1800"/>
          </a:p>
          <a:p>
            <a:pPr indent="-342900" lvl="0" marL="457200" rtl="0" algn="l">
              <a:lnSpc>
                <a:spcPct val="115000"/>
              </a:lnSpc>
              <a:spcBef>
                <a:spcPts val="1100"/>
              </a:spcBef>
              <a:spcAft>
                <a:spcPts val="0"/>
              </a:spcAft>
              <a:buClr>
                <a:schemeClr val="dk1"/>
              </a:buClr>
              <a:buSzPts val="1800"/>
              <a:buFont typeface="Verdana"/>
              <a:buChar char="●"/>
            </a:pPr>
            <a:r>
              <a:rPr lang="tr-TR" sz="1800">
                <a:solidFill>
                  <a:schemeClr val="dk1"/>
                </a:solidFill>
                <a:highlight>
                  <a:srgbClr val="FFFFFF"/>
                </a:highlight>
                <a:latin typeface="Verdana"/>
                <a:ea typeface="Verdana"/>
                <a:cs typeface="Verdana"/>
                <a:sym typeface="Verdana"/>
              </a:rPr>
              <a:t>The </a:t>
            </a:r>
            <a:r>
              <a:rPr lang="tr-TR" sz="1800">
                <a:solidFill>
                  <a:srgbClr val="DC143C"/>
                </a:solidFill>
                <a:highlight>
                  <a:srgbClr val="FFFFFF"/>
                </a:highlight>
                <a:latin typeface="Courier New"/>
                <a:ea typeface="Courier New"/>
                <a:cs typeface="Courier New"/>
                <a:sym typeface="Courier New"/>
              </a:rPr>
              <a:t>&lt;kbd&gt;</a:t>
            </a:r>
            <a:r>
              <a:rPr lang="tr-TR" sz="1800">
                <a:solidFill>
                  <a:schemeClr val="dk1"/>
                </a:solidFill>
                <a:highlight>
                  <a:srgbClr val="FFFFFF"/>
                </a:highlight>
                <a:latin typeface="Verdana"/>
                <a:ea typeface="Verdana"/>
                <a:cs typeface="Verdana"/>
                <a:sym typeface="Verdana"/>
              </a:rPr>
              <a:t> element defines keyboard input</a:t>
            </a:r>
            <a:endParaRPr sz="1800">
              <a:solidFill>
                <a:schemeClr val="dk1"/>
              </a:solidFill>
              <a:highlight>
                <a:srgbClr val="FFFFFF"/>
              </a:highlight>
              <a:latin typeface="Verdana"/>
              <a:ea typeface="Verdana"/>
              <a:cs typeface="Verdana"/>
              <a:sym typeface="Verdana"/>
            </a:endParaRPr>
          </a:p>
          <a:p>
            <a:pPr indent="-342900" lvl="0" marL="457200" rtl="0" algn="l">
              <a:lnSpc>
                <a:spcPct val="115000"/>
              </a:lnSpc>
              <a:spcBef>
                <a:spcPts val="0"/>
              </a:spcBef>
              <a:spcAft>
                <a:spcPts val="0"/>
              </a:spcAft>
              <a:buClr>
                <a:schemeClr val="dk1"/>
              </a:buClr>
              <a:buSzPts val="1800"/>
              <a:buFont typeface="Verdana"/>
              <a:buChar char="●"/>
            </a:pPr>
            <a:r>
              <a:rPr lang="tr-TR" sz="1800">
                <a:solidFill>
                  <a:schemeClr val="dk1"/>
                </a:solidFill>
                <a:highlight>
                  <a:srgbClr val="FFFFFF"/>
                </a:highlight>
                <a:latin typeface="Verdana"/>
                <a:ea typeface="Verdana"/>
                <a:cs typeface="Verdana"/>
                <a:sym typeface="Verdana"/>
              </a:rPr>
              <a:t>The </a:t>
            </a:r>
            <a:r>
              <a:rPr lang="tr-TR" sz="1800">
                <a:solidFill>
                  <a:srgbClr val="DC143C"/>
                </a:solidFill>
                <a:highlight>
                  <a:srgbClr val="FFFFFF"/>
                </a:highlight>
                <a:latin typeface="Courier New"/>
                <a:ea typeface="Courier New"/>
                <a:cs typeface="Courier New"/>
                <a:sym typeface="Courier New"/>
              </a:rPr>
              <a:t>&lt;samp&gt;</a:t>
            </a:r>
            <a:r>
              <a:rPr lang="tr-TR" sz="1800">
                <a:solidFill>
                  <a:schemeClr val="dk1"/>
                </a:solidFill>
                <a:highlight>
                  <a:srgbClr val="FFFFFF"/>
                </a:highlight>
                <a:latin typeface="Verdana"/>
                <a:ea typeface="Verdana"/>
                <a:cs typeface="Verdana"/>
                <a:sym typeface="Verdana"/>
              </a:rPr>
              <a:t> element defines sample output from a computer program</a:t>
            </a:r>
            <a:endParaRPr sz="1800">
              <a:solidFill>
                <a:schemeClr val="dk1"/>
              </a:solidFill>
              <a:highlight>
                <a:srgbClr val="FFFFFF"/>
              </a:highlight>
              <a:latin typeface="Verdana"/>
              <a:ea typeface="Verdana"/>
              <a:cs typeface="Verdana"/>
              <a:sym typeface="Verdana"/>
            </a:endParaRPr>
          </a:p>
          <a:p>
            <a:pPr indent="-342900" lvl="0" marL="457200" rtl="0" algn="l">
              <a:lnSpc>
                <a:spcPct val="115000"/>
              </a:lnSpc>
              <a:spcBef>
                <a:spcPts val="0"/>
              </a:spcBef>
              <a:spcAft>
                <a:spcPts val="0"/>
              </a:spcAft>
              <a:buClr>
                <a:schemeClr val="dk1"/>
              </a:buClr>
              <a:buSzPts val="1800"/>
              <a:buFont typeface="Verdana"/>
              <a:buChar char="●"/>
            </a:pPr>
            <a:r>
              <a:rPr lang="tr-TR" sz="1800">
                <a:solidFill>
                  <a:schemeClr val="dk1"/>
                </a:solidFill>
                <a:highlight>
                  <a:srgbClr val="FFFFFF"/>
                </a:highlight>
                <a:latin typeface="Verdana"/>
                <a:ea typeface="Verdana"/>
                <a:cs typeface="Verdana"/>
                <a:sym typeface="Verdana"/>
              </a:rPr>
              <a:t>The </a:t>
            </a:r>
            <a:r>
              <a:rPr lang="tr-TR" sz="1800">
                <a:solidFill>
                  <a:srgbClr val="DC143C"/>
                </a:solidFill>
                <a:highlight>
                  <a:srgbClr val="FFFFFF"/>
                </a:highlight>
                <a:latin typeface="Courier New"/>
                <a:ea typeface="Courier New"/>
                <a:cs typeface="Courier New"/>
                <a:sym typeface="Courier New"/>
              </a:rPr>
              <a:t>&lt;code&gt;</a:t>
            </a:r>
            <a:r>
              <a:rPr lang="tr-TR" sz="1800">
                <a:solidFill>
                  <a:schemeClr val="dk1"/>
                </a:solidFill>
                <a:highlight>
                  <a:srgbClr val="FFFFFF"/>
                </a:highlight>
                <a:latin typeface="Verdana"/>
                <a:ea typeface="Verdana"/>
                <a:cs typeface="Verdana"/>
                <a:sym typeface="Verdana"/>
              </a:rPr>
              <a:t> element defines a piece of computer code</a:t>
            </a:r>
            <a:endParaRPr sz="1800">
              <a:solidFill>
                <a:schemeClr val="dk1"/>
              </a:solidFill>
              <a:highlight>
                <a:srgbClr val="FFFFFF"/>
              </a:highlight>
              <a:latin typeface="Verdana"/>
              <a:ea typeface="Verdana"/>
              <a:cs typeface="Verdana"/>
              <a:sym typeface="Verdana"/>
            </a:endParaRPr>
          </a:p>
          <a:p>
            <a:pPr indent="-342900" lvl="0" marL="457200" rtl="0" algn="l">
              <a:lnSpc>
                <a:spcPct val="115000"/>
              </a:lnSpc>
              <a:spcBef>
                <a:spcPts val="0"/>
              </a:spcBef>
              <a:spcAft>
                <a:spcPts val="0"/>
              </a:spcAft>
              <a:buClr>
                <a:schemeClr val="dk1"/>
              </a:buClr>
              <a:buSzPts val="1800"/>
              <a:buFont typeface="Verdana"/>
              <a:buChar char="●"/>
            </a:pPr>
            <a:r>
              <a:rPr lang="tr-TR" sz="1800">
                <a:solidFill>
                  <a:schemeClr val="dk1"/>
                </a:solidFill>
                <a:highlight>
                  <a:srgbClr val="FFFFFF"/>
                </a:highlight>
                <a:latin typeface="Verdana"/>
                <a:ea typeface="Verdana"/>
                <a:cs typeface="Verdana"/>
                <a:sym typeface="Verdana"/>
              </a:rPr>
              <a:t>The </a:t>
            </a:r>
            <a:r>
              <a:rPr lang="tr-TR" sz="1800">
                <a:solidFill>
                  <a:srgbClr val="DC143C"/>
                </a:solidFill>
                <a:highlight>
                  <a:srgbClr val="FFFFFF"/>
                </a:highlight>
                <a:latin typeface="Courier New"/>
                <a:ea typeface="Courier New"/>
                <a:cs typeface="Courier New"/>
                <a:sym typeface="Courier New"/>
              </a:rPr>
              <a:t>&lt;var&gt;</a:t>
            </a:r>
            <a:r>
              <a:rPr lang="tr-TR" sz="1800">
                <a:solidFill>
                  <a:schemeClr val="dk1"/>
                </a:solidFill>
                <a:highlight>
                  <a:srgbClr val="FFFFFF"/>
                </a:highlight>
                <a:latin typeface="Verdana"/>
                <a:ea typeface="Verdana"/>
                <a:cs typeface="Verdana"/>
                <a:sym typeface="Verdana"/>
              </a:rPr>
              <a:t> element defines a variable in programming or in a mathematical expression</a:t>
            </a:r>
            <a:endParaRPr sz="1800">
              <a:solidFill>
                <a:schemeClr val="dk1"/>
              </a:solidFill>
              <a:highlight>
                <a:srgbClr val="FFFFFF"/>
              </a:highlight>
              <a:latin typeface="Verdana"/>
              <a:ea typeface="Verdana"/>
              <a:cs typeface="Verdana"/>
              <a:sym typeface="Verdana"/>
            </a:endParaRPr>
          </a:p>
          <a:p>
            <a:pPr indent="-342900" lvl="0" marL="457200" rtl="0" algn="l">
              <a:lnSpc>
                <a:spcPct val="115000"/>
              </a:lnSpc>
              <a:spcBef>
                <a:spcPts val="0"/>
              </a:spcBef>
              <a:spcAft>
                <a:spcPts val="0"/>
              </a:spcAft>
              <a:buClr>
                <a:schemeClr val="dk1"/>
              </a:buClr>
              <a:buSzPts val="1800"/>
              <a:buFont typeface="Verdana"/>
              <a:buChar char="●"/>
            </a:pPr>
            <a:r>
              <a:rPr lang="tr-TR" sz="1800">
                <a:solidFill>
                  <a:schemeClr val="dk1"/>
                </a:solidFill>
                <a:highlight>
                  <a:srgbClr val="FFFFFF"/>
                </a:highlight>
                <a:latin typeface="Verdana"/>
                <a:ea typeface="Verdana"/>
                <a:cs typeface="Verdana"/>
                <a:sym typeface="Verdana"/>
              </a:rPr>
              <a:t>The </a:t>
            </a:r>
            <a:r>
              <a:rPr lang="tr-TR" sz="1800">
                <a:solidFill>
                  <a:srgbClr val="DC143C"/>
                </a:solidFill>
                <a:highlight>
                  <a:srgbClr val="FFFFFF"/>
                </a:highlight>
                <a:latin typeface="Courier New"/>
                <a:ea typeface="Courier New"/>
                <a:cs typeface="Courier New"/>
                <a:sym typeface="Courier New"/>
              </a:rPr>
              <a:t>&lt;pre&gt;</a:t>
            </a:r>
            <a:r>
              <a:rPr lang="tr-TR" sz="1800">
                <a:solidFill>
                  <a:schemeClr val="dk1"/>
                </a:solidFill>
                <a:highlight>
                  <a:srgbClr val="FFFFFF"/>
                </a:highlight>
                <a:latin typeface="Verdana"/>
                <a:ea typeface="Verdana"/>
                <a:cs typeface="Verdana"/>
                <a:sym typeface="Verdana"/>
              </a:rPr>
              <a:t> element defines preformatted text</a:t>
            </a:r>
            <a:endParaRPr sz="1800">
              <a:solidFill>
                <a:schemeClr val="dk1"/>
              </a:solidFill>
              <a:highlight>
                <a:srgbClr val="FFFFFF"/>
              </a:highlight>
              <a:latin typeface="Verdana"/>
              <a:ea typeface="Verdana"/>
              <a:cs typeface="Verdana"/>
              <a:sym typeface="Verdana"/>
            </a:endParaRPr>
          </a:p>
          <a:p>
            <a:pPr indent="-342900" lvl="0" marL="457200" rtl="0" algn="l">
              <a:lnSpc>
                <a:spcPct val="115000"/>
              </a:lnSpc>
              <a:spcBef>
                <a:spcPts val="0"/>
              </a:spcBef>
              <a:spcAft>
                <a:spcPts val="0"/>
              </a:spcAft>
              <a:buClr>
                <a:schemeClr val="dk1"/>
              </a:buClr>
              <a:buSzPts val="1800"/>
              <a:buFont typeface="Verdana"/>
              <a:buChar char="●"/>
            </a:pPr>
            <a:r>
              <a:t/>
            </a:r>
            <a:endParaRPr sz="1800">
              <a:solidFill>
                <a:schemeClr val="dk1"/>
              </a:solidFill>
              <a:highlight>
                <a:srgbClr val="FFFFFF"/>
              </a:highlight>
              <a:latin typeface="Verdana"/>
              <a:ea typeface="Verdana"/>
              <a:cs typeface="Verdana"/>
              <a:sym typeface="Verdana"/>
            </a:endParaRPr>
          </a:p>
          <a:p>
            <a:pPr indent="0" lvl="0" marL="0" rtl="0" algn="l">
              <a:lnSpc>
                <a:spcPct val="100000"/>
              </a:lnSpc>
              <a:spcBef>
                <a:spcPts val="1100"/>
              </a:spcBef>
              <a:spcAft>
                <a:spcPts val="0"/>
              </a:spcAft>
              <a:buSzPts val="1400"/>
              <a:buNone/>
            </a:pPr>
            <a:r>
              <a:t/>
            </a:r>
            <a:endParaRPr sz="1800"/>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1223eae2b90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3" name="Google Shape;783;g1223eae2b90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u="sng">
                <a:solidFill>
                  <a:schemeClr val="hlink"/>
                </a:solidFill>
                <a:latin typeface="Courier New"/>
                <a:ea typeface="Courier New"/>
                <a:cs typeface="Courier New"/>
                <a:sym typeface="Courier New"/>
                <a:hlinkClick r:id="rId2"/>
              </a:rPr>
              <a:t>https://www.w3schools.com/html/html_form_input_types.asp</a:t>
            </a:r>
            <a:endParaRPr sz="1800">
              <a:solidFill>
                <a:srgbClr val="0000CD"/>
              </a:solidFill>
              <a:latin typeface="Courier New"/>
              <a:ea typeface="Courier New"/>
              <a:cs typeface="Courier New"/>
              <a:sym typeface="Courier New"/>
            </a:endParaRPr>
          </a:p>
          <a:p>
            <a:pPr indent="0" lvl="0" marL="0" rtl="0" algn="l">
              <a:lnSpc>
                <a:spcPct val="100000"/>
              </a:lnSpc>
              <a:spcBef>
                <a:spcPts val="0"/>
              </a:spcBef>
              <a:spcAft>
                <a:spcPts val="0"/>
              </a:spcAft>
              <a:buSzPts val="1400"/>
              <a:buNone/>
            </a:pPr>
            <a:r>
              <a:t/>
            </a:r>
            <a:endParaRPr sz="1800">
              <a:solidFill>
                <a:srgbClr val="0000CD"/>
              </a:solidFill>
              <a:latin typeface="Courier New"/>
              <a:ea typeface="Courier New"/>
              <a:cs typeface="Courier New"/>
              <a:sym typeface="Courier New"/>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800">
                <a:solidFill>
                  <a:schemeClr val="dk1"/>
                </a:solidFill>
                <a:highlight>
                  <a:srgbClr val="FFFFFF"/>
                </a:highlight>
              </a:rPr>
              <a:t>The </a:t>
            </a:r>
            <a:r>
              <a:rPr lang="tr-TR" sz="1800">
                <a:solidFill>
                  <a:schemeClr val="dk1"/>
                </a:solidFill>
                <a:highlight>
                  <a:srgbClr val="EEEEEE"/>
                </a:highlight>
                <a:latin typeface="Courier New"/>
                <a:ea typeface="Courier New"/>
                <a:cs typeface="Courier New"/>
                <a:sym typeface="Courier New"/>
              </a:rPr>
              <a:t>&lt;em&gt;</a:t>
            </a:r>
            <a:r>
              <a:rPr lang="tr-TR" sz="1800">
                <a:solidFill>
                  <a:schemeClr val="dk1"/>
                </a:solidFill>
                <a:highlight>
                  <a:srgbClr val="FFFFFF"/>
                </a:highlight>
              </a:rPr>
              <a:t> element is for words that have a stressed emphasis compared to surrounding text, which is often limited to a word or words of a sentence and affects the meaning of the sentence itself.</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Typically this element is displayed in italic type. However, it should not be used to apply italic styling;</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An example for </a:t>
            </a:r>
            <a:r>
              <a:rPr lang="tr-TR" sz="1800">
                <a:solidFill>
                  <a:schemeClr val="dk1"/>
                </a:solidFill>
                <a:highlight>
                  <a:srgbClr val="EEEEEE"/>
                </a:highlight>
                <a:latin typeface="Courier New"/>
                <a:ea typeface="Courier New"/>
                <a:cs typeface="Courier New"/>
                <a:sym typeface="Courier New"/>
              </a:rPr>
              <a:t>&lt;em&gt;</a:t>
            </a:r>
            <a:r>
              <a:rPr lang="tr-TR" sz="1800">
                <a:solidFill>
                  <a:schemeClr val="dk1"/>
                </a:solidFill>
                <a:highlight>
                  <a:srgbClr val="FFFFFF"/>
                </a:highlight>
              </a:rPr>
              <a:t> could be: "Just </a:t>
            </a:r>
            <a:r>
              <a:rPr i="1" lang="tr-TR" sz="1800">
                <a:solidFill>
                  <a:schemeClr val="dk1"/>
                </a:solidFill>
                <a:highlight>
                  <a:srgbClr val="FFFFFF"/>
                </a:highlight>
              </a:rPr>
              <a:t>do</a:t>
            </a:r>
            <a:r>
              <a:rPr lang="tr-TR" sz="1800">
                <a:solidFill>
                  <a:schemeClr val="dk1"/>
                </a:solidFill>
                <a:highlight>
                  <a:srgbClr val="FFFFFF"/>
                </a:highlight>
              </a:rPr>
              <a:t> it already!", or: "We </a:t>
            </a:r>
            <a:r>
              <a:rPr i="1" lang="tr-TR" sz="1800">
                <a:solidFill>
                  <a:schemeClr val="dk1"/>
                </a:solidFill>
                <a:highlight>
                  <a:srgbClr val="FFFFFF"/>
                </a:highlight>
              </a:rPr>
              <a:t>had</a:t>
            </a:r>
            <a:r>
              <a:rPr lang="tr-TR" sz="1800">
                <a:solidFill>
                  <a:schemeClr val="dk1"/>
                </a:solidFill>
                <a:highlight>
                  <a:srgbClr val="FFFFFF"/>
                </a:highlight>
              </a:rPr>
              <a:t> to do something about it". A person or software reading the text would pronounce the words in italics with an emphasis, using verbal stress.</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chemeClr val="dk1"/>
                </a:solidFill>
                <a:highlight>
                  <a:srgbClr val="FFFFFF"/>
                </a:highlight>
              </a:rPr>
              <a:t>&lt;em&gt; öğesi, çevreleyen metne kıyasla vurgulu vurgu olan, genellikle bir cümlenin bir sözcüğü veya sözcükleriyle sınırlı olan ve cümlenin anlamını etkileyen sözcükler içindir.</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chemeClr val="dk1"/>
                </a:solidFill>
                <a:highlight>
                  <a:srgbClr val="FFFFFF"/>
                </a:highlight>
              </a:rPr>
              <a:t>Tipik olarak bu eleman italik tipte görüntülenir. Ancak, italik stil uygulamak için kullanılmamalıdır;</a:t>
            </a:r>
            <a:endParaRPr sz="18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tr-TR" sz="1800">
                <a:solidFill>
                  <a:schemeClr val="dk1"/>
                </a:solidFill>
                <a:highlight>
                  <a:srgbClr val="FFFFFF"/>
                </a:highlight>
              </a:rPr>
              <a:t>&lt;em&gt; için bir örnek şöyle olabilir: "Şimdiden yap!" Veya: "Bununla ilgili bir şeyler yapmalıydık". Metni okuyan bir kişi veya yazılım, italik olarak kelimeleri vurgulu bir vurgu ile sözlü vurgu kullanarak telaffuz eder.</a:t>
            </a:r>
            <a:endParaRPr sz="1800">
              <a:solidFill>
                <a:schemeClr val="dk1"/>
              </a:solidFill>
              <a:highlight>
                <a:srgbClr val="FFFFFF"/>
              </a:highlight>
            </a:endParaRPr>
          </a:p>
          <a:p>
            <a:pPr indent="0" lvl="0" marL="0" rtl="0" algn="l">
              <a:lnSpc>
                <a:spcPct val="100000"/>
              </a:lnSpc>
              <a:spcBef>
                <a:spcPts val="0"/>
              </a:spcBef>
              <a:spcAft>
                <a:spcPts val="0"/>
              </a:spcAft>
              <a:buSzPts val="1400"/>
              <a:buNone/>
            </a:pPr>
            <a:r>
              <a:t/>
            </a:r>
            <a:endParaRPr sz="1800">
              <a:solidFill>
                <a:schemeClr val="dk1"/>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ab8c74c3c8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gab8c74c3c8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tr-TR" sz="1800">
                <a:solidFill>
                  <a:schemeClr val="dk1"/>
                </a:solidFill>
                <a:highlight>
                  <a:srgbClr val="FFFFFF"/>
                </a:highlight>
              </a:rPr>
              <a:t>The </a:t>
            </a:r>
            <a:r>
              <a:rPr lang="tr-TR" sz="1800">
                <a:solidFill>
                  <a:schemeClr val="dk1"/>
                </a:solidFill>
                <a:highlight>
                  <a:srgbClr val="EEEEEE"/>
                </a:highlight>
                <a:latin typeface="Courier New"/>
                <a:ea typeface="Courier New"/>
                <a:cs typeface="Courier New"/>
                <a:sym typeface="Courier New"/>
              </a:rPr>
              <a:t>&lt;em&gt;</a:t>
            </a:r>
            <a:r>
              <a:rPr lang="tr-TR" sz="1800">
                <a:solidFill>
                  <a:schemeClr val="dk1"/>
                </a:solidFill>
                <a:highlight>
                  <a:srgbClr val="FFFFFF"/>
                </a:highlight>
              </a:rPr>
              <a:t> element is for content that is of greater importance, while the </a:t>
            </a:r>
            <a:r>
              <a:rPr lang="tr-TR" sz="1800">
                <a:solidFill>
                  <a:schemeClr val="dk1"/>
                </a:solidFill>
                <a:highlight>
                  <a:srgbClr val="EEEEEE"/>
                </a:highlight>
                <a:latin typeface="Courier New"/>
                <a:ea typeface="Courier New"/>
                <a:cs typeface="Courier New"/>
                <a:sym typeface="Courier New"/>
              </a:rPr>
              <a:t>&lt;i&gt;</a:t>
            </a:r>
            <a:r>
              <a:rPr lang="tr-TR" sz="1800">
                <a:solidFill>
                  <a:schemeClr val="dk1"/>
                </a:solidFill>
                <a:highlight>
                  <a:srgbClr val="FFFFFF"/>
                </a:highlight>
              </a:rPr>
              <a:t> element is used to draw attention to text without indicating that it's more important.</a:t>
            </a:r>
            <a:endParaRPr sz="1800">
              <a:solidFill>
                <a:schemeClr val="dk1"/>
              </a:solidFill>
              <a:highlight>
                <a:srgbClr val="FFFFFF"/>
              </a:highlight>
            </a:endParaRPr>
          </a:p>
          <a:p>
            <a:pPr indent="0" lvl="0" marL="0" rtl="0" algn="l">
              <a:lnSpc>
                <a:spcPct val="115000"/>
              </a:lnSpc>
              <a:spcBef>
                <a:spcPts val="1800"/>
              </a:spcBef>
              <a:spcAft>
                <a:spcPts val="0"/>
              </a:spcAft>
              <a:buSzPts val="1100"/>
              <a:buNone/>
            </a:pPr>
            <a:r>
              <a:rPr lang="tr-TR" sz="1800">
                <a:solidFill>
                  <a:schemeClr val="dk1"/>
                </a:solidFill>
                <a:highlight>
                  <a:srgbClr val="FFFFFF"/>
                </a:highlight>
              </a:rPr>
              <a:t>—--------------------------</a:t>
            </a:r>
            <a:endParaRPr sz="1800">
              <a:solidFill>
                <a:schemeClr val="dk1"/>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chemeClr val="dk1"/>
                </a:solidFill>
                <a:highlight>
                  <a:srgbClr val="FFFFFF"/>
                </a:highlight>
              </a:rPr>
              <a:t>İşlenmiş bir web sitesinde aynı şeyi ifade etmenin neden bu kadar çok yolu olduğu yeni geliştiriciler için genellikle kafa karıştırıcıdır. &lt;b&gt; ve &lt;strong&gt; belki de en yaygın kafa karışıklığı kaynaklarından biridir ve geliştiricilerin "&lt;b&gt; veya &lt;strong&gt; kullanmalı mıyım? İkisi de aynı şeyi yapmıyor mu?"</a:t>
            </a:r>
            <a:endParaRPr sz="1800">
              <a:solidFill>
                <a:schemeClr val="dk1"/>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tr-TR" sz="1800">
                <a:solidFill>
                  <a:schemeClr val="dk1"/>
                </a:solidFill>
                <a:highlight>
                  <a:srgbClr val="FFFFFF"/>
                </a:highlight>
              </a:rPr>
              <a:t>Tam olarak değil. &lt;strong&gt; öğesi daha önemli olan içerik içindir, &lt;b&gt; öğesi ise daha önemli olduğunu belirtmeden metne dikkat çekmek için kullanılır.</a:t>
            </a:r>
            <a:endParaRPr sz="1800">
              <a:solidFill>
                <a:schemeClr val="dk1"/>
              </a:solidFill>
              <a:highlight>
                <a:srgbClr val="FFFFFF"/>
              </a:highlight>
            </a:endParaRPr>
          </a:p>
          <a:p>
            <a:pPr indent="0" lvl="0" marL="0" rtl="0" algn="l">
              <a:lnSpc>
                <a:spcPct val="115000"/>
              </a:lnSpc>
              <a:spcBef>
                <a:spcPts val="1800"/>
              </a:spcBef>
              <a:spcAft>
                <a:spcPts val="0"/>
              </a:spcAft>
              <a:buSzPts val="1100"/>
              <a:buNone/>
            </a:pPr>
            <a:r>
              <a:t/>
            </a:r>
            <a:endParaRPr sz="1800">
              <a:solidFill>
                <a:schemeClr val="dk1"/>
              </a:solidFill>
              <a:highlight>
                <a:srgbClr val="FFFFFF"/>
              </a:highlight>
            </a:endParaRPr>
          </a:p>
          <a:p>
            <a:pPr indent="0" lvl="0" marL="0" rtl="0" algn="l">
              <a:lnSpc>
                <a:spcPct val="100000"/>
              </a:lnSpc>
              <a:spcBef>
                <a:spcPts val="1800"/>
              </a:spcBef>
              <a:spcAft>
                <a:spcPts val="0"/>
              </a:spcAft>
              <a:buSzPts val="1400"/>
              <a:buNone/>
            </a:pPr>
            <a:r>
              <a:t/>
            </a:r>
            <a:endParaRPr sz="1800">
              <a:solidFill>
                <a:schemeClr val="dk1"/>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1076325" y="1863600"/>
            <a:ext cx="4962600" cy="141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p:txBody>
      </p:sp>
      <p:sp>
        <p:nvSpPr>
          <p:cNvPr id="12" name="Google Shape;12;p2"/>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 name="Shape 14"/>
        <p:cNvGrpSpPr/>
        <p:nvPr/>
      </p:nvGrpSpPr>
      <p:grpSpPr>
        <a:xfrm>
          <a:off x="0" y="0"/>
          <a:ext cx="0" cy="0"/>
          <a:chOff x="0" y="0"/>
          <a:chExt cx="0" cy="0"/>
        </a:xfrm>
      </p:grpSpPr>
      <p:sp>
        <p:nvSpPr>
          <p:cNvPr id="15" name="Google Shape;15;p3"/>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16" name="Google Shape;16;p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17" name="Google Shape;17;p3"/>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8" name="Shape 18"/>
        <p:cNvGrpSpPr/>
        <p:nvPr/>
      </p:nvGrpSpPr>
      <p:grpSpPr>
        <a:xfrm>
          <a:off x="0" y="0"/>
          <a:ext cx="0" cy="0"/>
          <a:chOff x="0" y="0"/>
          <a:chExt cx="0" cy="0"/>
        </a:xfrm>
      </p:grpSpPr>
      <p:sp>
        <p:nvSpPr>
          <p:cNvPr id="19" name="Google Shape;19;p4"/>
          <p:cNvSpPr txBox="1"/>
          <p:nvPr>
            <p:ph type="ctrTitle"/>
          </p:nvPr>
        </p:nvSpPr>
        <p:spPr>
          <a:xfrm>
            <a:off x="1085850" y="1991850"/>
            <a:ext cx="4676700" cy="11598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sp>
        <p:nvSpPr>
          <p:cNvPr id="20" name="Google Shape;20;p4"/>
          <p:cNvSpPr txBox="1"/>
          <p:nvPr>
            <p:ph idx="1" type="subTitle"/>
          </p:nvPr>
        </p:nvSpPr>
        <p:spPr>
          <a:xfrm>
            <a:off x="1085850" y="3287726"/>
            <a:ext cx="4676700" cy="3837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p:txBody>
      </p:sp>
      <p:sp>
        <p:nvSpPr>
          <p:cNvPr id="21" name="Google Shape;21;p4"/>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 name="Google Shape;22;p4"/>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3" name="Shape 23"/>
        <p:cNvGrpSpPr/>
        <p:nvPr/>
      </p:nvGrpSpPr>
      <p:grpSpPr>
        <a:xfrm>
          <a:off x="0" y="0"/>
          <a:ext cx="0" cy="0"/>
          <a:chOff x="0" y="0"/>
          <a:chExt cx="0" cy="0"/>
        </a:xfrm>
      </p:grpSpPr>
      <p:sp>
        <p:nvSpPr>
          <p:cNvPr id="24" name="Google Shape;24;p5"/>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5"/>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5"/>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p:txBody>
      </p:sp>
      <p:sp>
        <p:nvSpPr>
          <p:cNvPr id="27" name="Google Shape;27;p5"/>
          <p:cNvSpPr txBox="1"/>
          <p:nvPr>
            <p:ph idx="1" type="body"/>
          </p:nvPr>
        </p:nvSpPr>
        <p:spPr>
          <a:xfrm>
            <a:off x="457200" y="1995750"/>
            <a:ext cx="5640900" cy="26409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SzPts val="1800"/>
              <a:buChar char="▸"/>
              <a:defRPr/>
            </a:lvl1pPr>
            <a:lvl2pPr indent="-342900" lvl="1" marL="914400" algn="l">
              <a:lnSpc>
                <a:spcPct val="110000"/>
              </a:lnSpc>
              <a:spcBef>
                <a:spcPts val="600"/>
              </a:spcBef>
              <a:spcAft>
                <a:spcPts val="0"/>
              </a:spcAft>
              <a:buSzPts val="1800"/>
              <a:buChar char="▹"/>
              <a:defRPr/>
            </a:lvl2pPr>
            <a:lvl3pPr indent="-342900" lvl="2" marL="1371600" algn="l">
              <a:lnSpc>
                <a:spcPct val="110000"/>
              </a:lnSpc>
              <a:spcBef>
                <a:spcPts val="600"/>
              </a:spcBef>
              <a:spcAft>
                <a:spcPts val="0"/>
              </a:spcAft>
              <a:buSzPts val="1800"/>
              <a:buChar char="▹"/>
              <a:defRPr/>
            </a:lvl3pPr>
            <a:lvl4pPr indent="-355600" lvl="3" marL="1828800" algn="l">
              <a:lnSpc>
                <a:spcPct val="110000"/>
              </a:lnSpc>
              <a:spcBef>
                <a:spcPts val="600"/>
              </a:spcBef>
              <a:spcAft>
                <a:spcPts val="0"/>
              </a:spcAft>
              <a:buSzPts val="2000"/>
              <a:buChar char="▹"/>
              <a:defRPr/>
            </a:lvl4pPr>
            <a:lvl5pPr indent="-355600" lvl="4" marL="2286000" algn="l">
              <a:lnSpc>
                <a:spcPct val="110000"/>
              </a:lnSpc>
              <a:spcBef>
                <a:spcPts val="600"/>
              </a:spcBef>
              <a:spcAft>
                <a:spcPts val="0"/>
              </a:spcAft>
              <a:buSzPts val="2000"/>
              <a:buChar char="▹"/>
              <a:defRPr/>
            </a:lvl5pPr>
            <a:lvl6pPr indent="-355600" lvl="5" marL="2743200" algn="l">
              <a:lnSpc>
                <a:spcPct val="110000"/>
              </a:lnSpc>
              <a:spcBef>
                <a:spcPts val="600"/>
              </a:spcBef>
              <a:spcAft>
                <a:spcPts val="0"/>
              </a:spcAft>
              <a:buSzPts val="2000"/>
              <a:buChar char="▹"/>
              <a:defRPr/>
            </a:lvl6pPr>
            <a:lvl7pPr indent="-355600" lvl="6" marL="3200400" algn="l">
              <a:lnSpc>
                <a:spcPct val="110000"/>
              </a:lnSpc>
              <a:spcBef>
                <a:spcPts val="600"/>
              </a:spcBef>
              <a:spcAft>
                <a:spcPts val="0"/>
              </a:spcAft>
              <a:buSzPts val="2000"/>
              <a:buChar char="▹"/>
              <a:defRPr/>
            </a:lvl7pPr>
            <a:lvl8pPr indent="-355600" lvl="7" marL="3657600" algn="l">
              <a:lnSpc>
                <a:spcPct val="110000"/>
              </a:lnSpc>
              <a:spcBef>
                <a:spcPts val="600"/>
              </a:spcBef>
              <a:spcAft>
                <a:spcPts val="0"/>
              </a:spcAft>
              <a:buSzPts val="2000"/>
              <a:buChar char="▹"/>
              <a:defRPr/>
            </a:lvl8pPr>
            <a:lvl9pPr indent="-355600" lvl="8" marL="4114800" algn="l">
              <a:lnSpc>
                <a:spcPct val="110000"/>
              </a:lnSpc>
              <a:spcBef>
                <a:spcPts val="600"/>
              </a:spcBef>
              <a:spcAft>
                <a:spcPts val="0"/>
              </a:spcAft>
              <a:buSzPts val="2000"/>
              <a:buChar char="▹"/>
              <a:defRPr/>
            </a:lvl9pPr>
          </a:lstStyle>
          <a:p/>
        </p:txBody>
      </p:sp>
      <p:sp>
        <p:nvSpPr>
          <p:cNvPr id="28" name="Google Shape;28;p5"/>
          <p:cNvSpPr txBox="1"/>
          <p:nvPr>
            <p:ph idx="12" type="sldNum"/>
          </p:nvPr>
        </p:nvSpPr>
        <p:spPr>
          <a:xfrm>
            <a:off x="8657772" y="4643243"/>
            <a:ext cx="456900" cy="468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29" name="Google Shape;29;p5"/>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605600"/>
            <a:ext cx="5640900" cy="1082700"/>
          </a:xfrm>
          <a:prstGeom prst="rect">
            <a:avLst/>
          </a:prstGeom>
          <a:noFill/>
          <a:ln>
            <a:noFill/>
          </a:ln>
        </p:spPr>
        <p:txBody>
          <a:bodyPr anchorCtr="0" anchor="t" bIns="0" lIns="0" spcFirstLastPara="1" rIns="0" wrap="square" tIns="0">
            <a:noAutofit/>
          </a:bodyPr>
          <a:lstStyle>
            <a:lvl1pPr lvl="0"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1pPr>
            <a:lvl2pPr lvl="1"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2pPr>
            <a:lvl3pPr lvl="2"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3pPr>
            <a:lvl4pPr lvl="3"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4pPr>
            <a:lvl5pPr lvl="4"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5pPr>
            <a:lvl6pPr lvl="5"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6pPr>
            <a:lvl7pPr lvl="6"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7pPr>
            <a:lvl8pPr lvl="7"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8pPr>
            <a:lvl9pPr lvl="8"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9pPr>
          </a:lstStyle>
          <a:p/>
        </p:txBody>
      </p:sp>
      <p:sp>
        <p:nvSpPr>
          <p:cNvPr id="7" name="Google Shape;7;p1"/>
          <p:cNvSpPr txBox="1"/>
          <p:nvPr>
            <p:ph idx="1" type="body"/>
          </p:nvPr>
        </p:nvSpPr>
        <p:spPr>
          <a:xfrm>
            <a:off x="457200" y="1995750"/>
            <a:ext cx="5640900" cy="2679000"/>
          </a:xfrm>
          <a:prstGeom prst="rect">
            <a:avLst/>
          </a:prstGeom>
          <a:noFill/>
          <a:ln>
            <a:noFill/>
          </a:ln>
        </p:spPr>
        <p:txBody>
          <a:bodyPr anchorCtr="0" anchor="t" bIns="0" lIns="0" spcFirstLastPara="1" rIns="0" wrap="square" tIns="0">
            <a:noAutofit/>
          </a:bodyPr>
          <a:lstStyle>
            <a:lvl1pPr indent="-342900" lvl="0" marL="4572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1pPr>
            <a:lvl2pPr indent="-342900" lvl="1" marL="9144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2pPr>
            <a:lvl3pPr indent="-342900" lvl="2" marL="13716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3pPr>
            <a:lvl4pPr indent="-355600" lvl="3" marL="1828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4pPr>
            <a:lvl5pPr indent="-355600" lvl="4" marL="22860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5pPr>
            <a:lvl6pPr indent="-355600" lvl="5" marL="27432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6pPr>
            <a:lvl7pPr indent="-355600" lvl="6" marL="32004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7pPr>
            <a:lvl8pPr indent="-355600" lvl="7" marL="36576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8pPr>
            <a:lvl9pPr indent="-355600" lvl="8" marL="4114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9pPr>
          </a:lstStyle>
          <a:p/>
        </p:txBody>
      </p:sp>
      <p:sp>
        <p:nvSpPr>
          <p:cNvPr id="8" name="Google Shape;8;p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1">
            <a:alphaModFix/>
          </a:blip>
          <a:srcRect b="0" l="0" r="0" t="0"/>
          <a:stretch/>
        </p:blipFill>
        <p:spPr>
          <a:xfrm>
            <a:off x="8766750" y="38150"/>
            <a:ext cx="339175" cy="3745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https://en.wikipedia.org/wiki/Superior_letter"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3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jEiLCIyIiwiMyIsIjQiLCI1Il19pearId=magic-pear-shape-identifier" TargetMode="External"/><Relationship Id="rId5" Type="http://schemas.openxmlformats.org/officeDocument/2006/relationships/image" Target="../media/image9.png"/><Relationship Id="rId6" Type="http://schemas.openxmlformats.org/officeDocument/2006/relationships/hyperlink" Target="http://dontchangethislink.peardeckmagic.zone?eyJ0eXBlIjoiZ29vZ2xlLXNsaWRlcy1hZGRvbi1yZXNwb25zZS1mb290ZXIiLCJsYXN0RWRpdGVkQnkiOiIxMDkxOTU0NDUyMzc5ODQ4MDg5MjEiLCJwcmVzZW50YXRpb25JZCI6IjFsWFdnVDdHQi1NNjgxSkRaQzBDdEFhVVVvVVltLWRDdElmeGYwWVJYUXcwIiwiY29udGVudElkIjoiY3VzdG9tLXJlc3BvbnNlLW11bHRpcGxlQ2hvaWNlIiwic2xpZGVJZCI6Imc4NjRmYmMwODVmXzBfODQwIiwiY29udGVudEluc3RhbmNlSWQiOiIxbFhXZ1Q3R0ItTTY4MUpEWkMwQ3RBYVVVb1VZbS1kQ3RJZnhmMFlSWFF3MC8wODQ1NDA0YS03Y2EyLTQ4ZjItYWU2NS1mODZhZjUyMDE2YjEifQ==pearId=magic-pear-metadata-identifier"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4" Type="http://schemas.openxmlformats.org/officeDocument/2006/relationships/image" Target="../media/image3.png"/><Relationship Id="rId5" Type="http://schemas.openxmlformats.org/officeDocument/2006/relationships/hyperlink" Target="http://dontchangethislink.peardeckmagic.zone?eyJ0eXBlIjoiZ29vZ2xlLXNsaWRlcy1hZGRvbi1yZXNwb25zZS1mb290ZXIiLCJsYXN0RWRpdGVkQnkiOiIxMDIzNzY1NzM3MjYxMjIzNTc3ODciLCJwcmVzZW50YXRpb25JZCI6IjFTajhWeGlrNGh6ckl6YjJmbk0yQlJLNDhrMTV4elpxUVZpZk13dWRhczRNIiwiY29udGVudElkIjoiY3VzdG9tLXJlc3BvbnNlLWZyZWVSZXNwb25zZS10ZXh0Iiwic2xpZGVJZCI6InA5IiwiY29udGVudEluc3RhbmNlSWQiOiIxU2o4VnhpazRoenJJemIyZm5NMkJSSzQ4azE1eHpacVFWaWZNd3VkYXM0TS81MTQ5ZDAxOS0wYzc3LTQ5MmMtYjIxNi0yNTc1NzQ5ZjEzYWIifQ==pearId=magic-pear-metadata-identifier" TargetMode="External"/><Relationship Id="rId6"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7.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3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JvcmRlciIsIlNlbGVjdGVkIiwiQ29sc3BhbiIsIlJvd3NwYW4iLCJBbGlnbiJdfQ==pearId=magic-pear-shape-identifier" TargetMode="External"/><Relationship Id="rId5" Type="http://schemas.openxmlformats.org/officeDocument/2006/relationships/image" Target="../media/image9.png"/><Relationship Id="rId6" Type="http://schemas.openxmlformats.org/officeDocument/2006/relationships/hyperlink" Target="http://dontchangethislink.peardeckmagic.zone?eyJ0eXBlIjoiZ29vZ2xlLXNsaWRlcy1hZGRvbi1yZXNwb25zZS1mb290ZXIiLCJsYXN0RWRpdGVkQnkiOiIxMDkxOTU0NDUyMzc5ODQ4MDg5MjEiLCJwcmVzZW50YXRpb25JZCI6IjFsWFdnVDdHQi1NNjgxSkRaQzBDdEFhVVVvVVltLWRDdElmeGYwWVJYUXcwIiwiY29udGVudElkIjoiY3VzdG9tLXJlc3BvbnNlLW11bHRpcGxlQ2hvaWNlIiwic2xpZGVJZCI6Imc4NjRmYmMwODVmXzBfODQ4IiwiY29udGVudEluc3RhbmNlSWQiOiIxbFhXZ1Q3R0ItTTY4MUpEWkMwQ3RBYVVVb1VZbS1kQ3RJZnhmMFlSWFF3MC9jMDMyYzY0ZS1jMjUyLTQ2NjItOThlNy03NGIwNDhkZWY5YmYifQ==pearId=magic-pear-metadata-identifier"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4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2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45.png"/><Relationship Id="rId4" Type="http://schemas.openxmlformats.org/officeDocument/2006/relationships/hyperlink" Target="https://developer.mozilla.org/en-US/docs/Web/HTML/Element/table#deprecated_attribute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1.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ZhbHNlIiwiVHJ1ZSJdfQ==pearId=magic-pear-shape-identifier" TargetMode="External"/><Relationship Id="rId5" Type="http://schemas.openxmlformats.org/officeDocument/2006/relationships/image" Target="../media/image9.png"/><Relationship Id="rId6" Type="http://schemas.openxmlformats.org/officeDocument/2006/relationships/hyperlink" Target="http://dontchangethislink.peardeckmagic.zone?eyJ0eXBlIjoiZ29vZ2xlLXNsaWRlcy1hZGRvbi1yZXNwb25zZS1mb290ZXIiLCJsYXN0RWRpdGVkQnkiOiIxMDkxOTU0NDUyMzc5ODQ4MDg5MjEiLCJwcmVzZW50YXRpb25JZCI6IjFsWFdnVDdHQi1NNjgxSkRaQzBDdEFhVVVvVVltLWRDdElmeGYwWVJYUXcwIiwiY29udGVudElkIjoiY3VzdG9tLXJlc3BvbnNlLW11bHRpcGxlQ2hvaWNlIiwic2xpZGVJZCI6Imc4NjRmYmMwODVmXzBfODU2IiwiY29udGVudEluc3RhbmNlSWQiOiIxbFhXZ1Q3R0ItTTY4MUpEWkMwQ3RBYVVVb1VZbS1kQ3RJZnhmMFlSWFF3MC9jZWFkNTY3MC1lOTk3LTQxZjEtYmNkMC1lN2E1ODM4OGMxN2IifQ==pearId=magic-pear-metadata-identifier"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26.png"/><Relationship Id="rId4"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 Id="rId3" Type="http://schemas.openxmlformats.org/officeDocument/2006/relationships/image" Target="../media/image4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image" Target="../media/image39.png"/><Relationship Id="rId4" Type="http://schemas.openxmlformats.org/officeDocument/2006/relationships/image" Target="../media/image4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image" Target="../media/image34.png"/><Relationship Id="rId4" Type="http://schemas.openxmlformats.org/officeDocument/2006/relationships/image" Target="../media/image4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33.png"/><Relationship Id="rId4" Type="http://schemas.openxmlformats.org/officeDocument/2006/relationships/hyperlink" Target="https://developer.mozilla.org/en-US/docs/Web/HTML/Element/table#deprecated_attributes"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4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 Id="rId3" Type="http://schemas.openxmlformats.org/officeDocument/2006/relationships/image" Target="../media/image1.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RydWUiLCJGYWxzZSJdfQ==pearId=magic-pear-shape-identifier" TargetMode="External"/><Relationship Id="rId5" Type="http://schemas.openxmlformats.org/officeDocument/2006/relationships/image" Target="../media/image9.png"/><Relationship Id="rId6" Type="http://schemas.openxmlformats.org/officeDocument/2006/relationships/hyperlink" Target="http://dontchangethislink.peardeckmagic.zone?eyJ0eXBlIjoiZ29vZ2xlLXNsaWRlcy1hZGRvbi1yZXNwb25zZS1mb290ZXIiLCJsYXN0RWRpdGVkQnkiOiIxMDkxOTU0NDUyMzc5ODQ4MDg5MjEiLCJwcmVzZW50YXRpb25JZCI6IjFsWFdnVDdHQi1NNjgxSkRaQzBDdEFhVVVvVVltLWRDdElmeGYwWVJYUXcwIiwiY29udGVudElkIjoiY3VzdG9tLXJlc3BvbnNlLW11bHRpcGxlQ2hvaWNlIiwic2xpZGVJZCI6Imc4NjRmYmMwODVmXzBfODY0IiwiY29udGVudEluc3RhbmNlSWQiOiIxbFhXZ1Q3R0ItTTY4MUpEWkMwQ3RBYVVVb1VZbS1kQ3RJZnhmMFlSWFF3MC81MGFjNWRlNS1lZmM1LTQ5YjQtODQyMy1hYjAzZmU3OTYxYzIifQ==pearId=magic-pear-metadata-identifier"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image" Target="../media/image4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 Id="rId3" Type="http://schemas.openxmlformats.org/officeDocument/2006/relationships/image" Target="../media/image3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 Id="rId3" Type="http://schemas.openxmlformats.org/officeDocument/2006/relationships/image" Target="../media/image4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 Id="rId3" Type="http://schemas.openxmlformats.org/officeDocument/2006/relationships/image" Target="../media/image5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6.xml"/><Relationship Id="rId3" Type="http://schemas.openxmlformats.org/officeDocument/2006/relationships/image" Target="../media/image49.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7.xml"/><Relationship Id="rId3" Type="http://schemas.openxmlformats.org/officeDocument/2006/relationships/hyperlink" Target="https://create.kahoot.it/details/7af64403-ecee-4e3a-9e16-140c3c31d5c1" TargetMode="External"/><Relationship Id="rId4" Type="http://schemas.openxmlformats.org/officeDocument/2006/relationships/image" Target="../media/image5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8.xml"/><Relationship Id="rId3" Type="http://schemas.openxmlformats.org/officeDocument/2006/relationships/image" Target="../media/image1.png"/><Relationship Id="rId4"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5PIiwiRm9ybWF0dGluZyBFbGVtZW50cyIsIkxpc3RzIiwiVGFibGVzIiwiSW1hZ2VzIiwiTGlua3MiXX0=pearId=magic-pear-shape-identifier" TargetMode="External"/><Relationship Id="rId5" Type="http://schemas.openxmlformats.org/officeDocument/2006/relationships/image" Target="../media/image9.png"/><Relationship Id="rId6" Type="http://schemas.openxmlformats.org/officeDocument/2006/relationships/hyperlink" Target="http://dontchangethislink.peardeckmagic.zone?eyJ0eXBlIjoiZ29vZ2xlLXNsaWRlcy1hZGRvbi1yZXNwb25zZS1mb290ZXIiLCJsYXN0RWRpdGVkQnkiOiIxMDkxOTU0NDUyMzc5ODQ4MDg5MjEiLCJwcmVzZW50YXRpb25JZCI6IjFsWFdnVDdHQi1NNjgxSkRaQzBDdEFhVVVvVVltLWRDdElmeGYwWVJYUXcwIiwiY29udGVudElkIjoiY3VzdG9tLXJlc3BvbnNlLW11bHRpcGxlQ2hvaWNlIiwic2xpZGVJZCI6Imc4NjRmYmMwODVmXzBfODcyIiwiY29udGVudEluc3RhbmNlSWQiOiIxbFhXZ1Q3R0ItTTY4MUpEWkMwQ3RBYVVVb1VZbS1kQ3RJZnhmMFlSWFF3MC9jOTg4ZDE5MS1lZDA3LTQ0OWEtYWE0Yi0zYmE5MDk1ODNlNjkifQ==pearId=magic-pear-metadata-identifier"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5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52.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52.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6"/>
          <p:cNvSpPr txBox="1"/>
          <p:nvPr/>
        </p:nvSpPr>
        <p:spPr>
          <a:xfrm>
            <a:off x="641075" y="87800"/>
            <a:ext cx="7538400" cy="7602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lang="tr-TR" sz="3600">
                <a:solidFill>
                  <a:srgbClr val="741B47"/>
                </a:solidFill>
                <a:latin typeface="Raleway SemiBold"/>
                <a:ea typeface="Raleway SemiBold"/>
                <a:cs typeface="Raleway SemiBold"/>
                <a:sym typeface="Raleway SemiBold"/>
              </a:rPr>
              <a:t>HTML - Session - 2</a:t>
            </a:r>
            <a:endParaRPr sz="3600">
              <a:solidFill>
                <a:srgbClr val="741B47"/>
              </a:solidFill>
              <a:latin typeface="Raleway SemiBold"/>
              <a:ea typeface="Raleway SemiBold"/>
              <a:cs typeface="Raleway SemiBold"/>
              <a:sym typeface="Raleway SemiBold"/>
            </a:endParaRPr>
          </a:p>
        </p:txBody>
      </p:sp>
      <p:sp>
        <p:nvSpPr>
          <p:cNvPr id="35" name="Google Shape;35;p6"/>
          <p:cNvSpPr txBox="1"/>
          <p:nvPr/>
        </p:nvSpPr>
        <p:spPr>
          <a:xfrm>
            <a:off x="2211875" y="1512100"/>
            <a:ext cx="4396800" cy="2560200"/>
          </a:xfrm>
          <a:prstGeom prst="rect">
            <a:avLst/>
          </a:prstGeom>
          <a:noFill/>
          <a:ln>
            <a:noFill/>
          </a:ln>
        </p:spPr>
        <p:txBody>
          <a:bodyPr anchorCtr="0" anchor="t" bIns="91425" lIns="91425" spcFirstLastPara="1" rIns="91425" wrap="square" tIns="91425">
            <a:noAutofit/>
          </a:bodyPr>
          <a:lstStyle/>
          <a:p>
            <a:pPr indent="-419100" lvl="0" marL="457200" rtl="0" algn="l">
              <a:lnSpc>
                <a:spcPct val="90000"/>
              </a:lnSpc>
              <a:spcBef>
                <a:spcPts val="0"/>
              </a:spcBef>
              <a:spcAft>
                <a:spcPts val="0"/>
              </a:spcAft>
              <a:buSzPts val="3000"/>
              <a:buChar char="➢"/>
            </a:pPr>
            <a:r>
              <a:rPr lang="tr-TR" sz="3000"/>
              <a:t>Formatting Elements</a:t>
            </a:r>
            <a:endParaRPr sz="3000"/>
          </a:p>
          <a:p>
            <a:pPr indent="-419100" lvl="0" marL="457200" rtl="0" algn="l">
              <a:lnSpc>
                <a:spcPct val="90000"/>
              </a:lnSpc>
              <a:spcBef>
                <a:spcPts val="0"/>
              </a:spcBef>
              <a:spcAft>
                <a:spcPts val="0"/>
              </a:spcAft>
              <a:buSzPts val="3000"/>
              <a:buChar char="➢"/>
            </a:pPr>
            <a:r>
              <a:rPr lang="tr-TR" sz="3000"/>
              <a:t>Lists</a:t>
            </a:r>
            <a:endParaRPr sz="3000"/>
          </a:p>
          <a:p>
            <a:pPr indent="-419100" lvl="0" marL="457200" rtl="0" algn="l">
              <a:lnSpc>
                <a:spcPct val="90000"/>
              </a:lnSpc>
              <a:spcBef>
                <a:spcPts val="0"/>
              </a:spcBef>
              <a:spcAft>
                <a:spcPts val="0"/>
              </a:spcAft>
              <a:buSzPts val="3000"/>
              <a:buChar char="➢"/>
            </a:pPr>
            <a:r>
              <a:rPr lang="tr-TR" sz="3000"/>
              <a:t>Tables</a:t>
            </a:r>
            <a:endParaRPr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5"/>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34" name="Google Shape;134;p15"/>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&lt;small&gt; Elements</a:t>
            </a:r>
            <a:endParaRPr>
              <a:solidFill>
                <a:srgbClr val="741B47"/>
              </a:solidFill>
            </a:endParaRPr>
          </a:p>
        </p:txBody>
      </p:sp>
      <p:grpSp>
        <p:nvGrpSpPr>
          <p:cNvPr id="135" name="Google Shape;135;p15"/>
          <p:cNvGrpSpPr/>
          <p:nvPr/>
        </p:nvGrpSpPr>
        <p:grpSpPr>
          <a:xfrm>
            <a:off x="637985" y="800100"/>
            <a:ext cx="7712780" cy="1042704"/>
            <a:chOff x="333185" y="0"/>
            <a:chExt cx="7712780" cy="1042704"/>
          </a:xfrm>
        </p:grpSpPr>
        <p:sp>
          <p:nvSpPr>
            <p:cNvPr id="136" name="Google Shape;136;p15"/>
            <p:cNvSpPr/>
            <p:nvPr/>
          </p:nvSpPr>
          <p:spPr>
            <a:xfrm>
              <a:off x="3001525" y="509"/>
              <a:ext cx="5044440" cy="1042195"/>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5"/>
            <p:cNvSpPr txBox="1"/>
            <p:nvPr/>
          </p:nvSpPr>
          <p:spPr>
            <a:xfrm>
              <a:off x="3001525" y="130783"/>
              <a:ext cx="4653617" cy="781647"/>
            </a:xfrm>
            <a:prstGeom prst="rect">
              <a:avLst/>
            </a:prstGeom>
            <a:noFill/>
            <a:ln>
              <a:noFill/>
            </a:ln>
          </p:spPr>
          <p:txBody>
            <a:bodyPr anchorCtr="0" anchor="t" bIns="17775" lIns="17775" spcFirstLastPara="1" rIns="17775" wrap="square" tIns="17775">
              <a:noAutofit/>
            </a:bodyPr>
            <a:lstStyle/>
            <a:p>
              <a:pPr indent="-285750" lvl="1" marL="285750" marR="0" rtl="0" algn="l">
                <a:lnSpc>
                  <a:spcPct val="90000"/>
                </a:lnSpc>
                <a:spcBef>
                  <a:spcPts val="0"/>
                </a:spcBef>
                <a:spcAft>
                  <a:spcPts val="0"/>
                </a:spcAft>
                <a:buClr>
                  <a:schemeClr val="lt1"/>
                </a:buClr>
                <a:buSzPts val="2800"/>
                <a:buFont typeface="Arial"/>
                <a:buChar char="•"/>
              </a:pPr>
              <a:r>
                <a:rPr b="0" i="0" lang="tr-TR" sz="2800" u="none" cap="none" strike="noStrike">
                  <a:solidFill>
                    <a:srgbClr val="FFFFFF"/>
                  </a:solidFill>
                  <a:latin typeface="Arial"/>
                  <a:ea typeface="Arial"/>
                  <a:cs typeface="Arial"/>
                  <a:sym typeface="Arial"/>
                </a:rPr>
                <a:t>element is used to define smaller text.</a:t>
              </a:r>
              <a:endParaRPr b="0" i="0" sz="1400" u="none" cap="none" strike="noStrike">
                <a:solidFill>
                  <a:srgbClr val="000000"/>
                </a:solidFill>
                <a:latin typeface="Arial"/>
                <a:ea typeface="Arial"/>
                <a:cs typeface="Arial"/>
                <a:sym typeface="Arial"/>
              </a:endParaRPr>
            </a:p>
            <a:p>
              <a:pPr indent="-57150" lvl="1" marL="285750" marR="0" rtl="0" algn="l">
                <a:lnSpc>
                  <a:spcPct val="90000"/>
                </a:lnSpc>
                <a:spcBef>
                  <a:spcPts val="420"/>
                </a:spcBef>
                <a:spcAft>
                  <a:spcPts val="0"/>
                </a:spcAft>
                <a:buClr>
                  <a:srgbClr val="000000"/>
                </a:buClr>
                <a:buSzPts val="3600"/>
                <a:buFont typeface="Arial"/>
                <a:buNone/>
              </a:pPr>
              <a:r>
                <a:t/>
              </a:r>
              <a:endParaRPr b="0" i="0" sz="3600" u="none" cap="none" strike="noStrike">
                <a:solidFill>
                  <a:srgbClr val="000000"/>
                </a:solidFill>
                <a:latin typeface="Arial"/>
                <a:ea typeface="Arial"/>
                <a:cs typeface="Arial"/>
                <a:sym typeface="Arial"/>
              </a:endParaRPr>
            </a:p>
            <a:p>
              <a:pPr indent="-285750" lvl="1" marL="285750" marR="0" rtl="0" algn="l">
                <a:lnSpc>
                  <a:spcPct val="90000"/>
                </a:lnSpc>
                <a:spcBef>
                  <a:spcPts val="540"/>
                </a:spcBef>
                <a:spcAft>
                  <a:spcPts val="0"/>
                </a:spcAft>
                <a:buClr>
                  <a:schemeClr val="lt1"/>
                </a:buClr>
                <a:buSzPts val="2800"/>
                <a:buFont typeface="Arial"/>
                <a:buChar char="•"/>
              </a:pPr>
              <a:r>
                <a:rPr b="0" i="0" lang="tr-TR" sz="2800" u="none" cap="none" strike="noStrike">
                  <a:solidFill>
                    <a:srgbClr val="FFFFFF"/>
                  </a:solidFill>
                  <a:latin typeface="Arial"/>
                  <a:ea typeface="Arial"/>
                  <a:cs typeface="Arial"/>
                  <a:sym typeface="Arial"/>
                </a:rPr>
                <a:t>italic text</a:t>
              </a:r>
              <a:endParaRPr b="0" i="0" sz="1400" u="none" cap="none" strike="noStrike">
                <a:solidFill>
                  <a:srgbClr val="000000"/>
                </a:solidFill>
                <a:latin typeface="Arial"/>
                <a:ea typeface="Arial"/>
                <a:cs typeface="Arial"/>
                <a:sym typeface="Arial"/>
              </a:endParaRPr>
            </a:p>
          </p:txBody>
        </p:sp>
        <p:sp>
          <p:nvSpPr>
            <p:cNvPr id="138" name="Google Shape;138;p15"/>
            <p:cNvSpPr/>
            <p:nvPr/>
          </p:nvSpPr>
          <p:spPr>
            <a:xfrm>
              <a:off x="333185" y="0"/>
              <a:ext cx="2640091" cy="1042195"/>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5"/>
            <p:cNvSpPr txBox="1"/>
            <p:nvPr/>
          </p:nvSpPr>
          <p:spPr>
            <a:xfrm>
              <a:off x="384061" y="50876"/>
              <a:ext cx="2538339" cy="940443"/>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800" u="none" cap="none" strike="noStrike">
                  <a:solidFill>
                    <a:schemeClr val="lt1"/>
                  </a:solidFill>
                  <a:latin typeface="Arial"/>
                  <a:ea typeface="Arial"/>
                  <a:cs typeface="Arial"/>
                  <a:sym typeface="Arial"/>
                </a:rPr>
                <a:t>&lt;small&gt;</a:t>
              </a:r>
              <a:endParaRPr b="0" i="0" sz="4800" u="none" cap="none" strike="noStrike">
                <a:solidFill>
                  <a:schemeClr val="lt1"/>
                </a:solidFill>
                <a:latin typeface="Arial"/>
                <a:ea typeface="Arial"/>
                <a:cs typeface="Arial"/>
                <a:sym typeface="Arial"/>
              </a:endParaRPr>
            </a:p>
          </p:txBody>
        </p:sp>
      </p:grpSp>
      <p:pic>
        <p:nvPicPr>
          <p:cNvPr id="140" name="Google Shape;140;p15"/>
          <p:cNvPicPr preferRelativeResize="0"/>
          <p:nvPr/>
        </p:nvPicPr>
        <p:blipFill rotWithShape="1">
          <a:blip r:embed="rId3">
            <a:alphaModFix/>
          </a:blip>
          <a:srcRect b="33013" l="2674" r="65116" t="17968"/>
          <a:stretch/>
        </p:blipFill>
        <p:spPr>
          <a:xfrm>
            <a:off x="3423683" y="1864792"/>
            <a:ext cx="3628944" cy="310490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46" name="Google Shape;146;p16"/>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&lt;sup&gt; Elements</a:t>
            </a:r>
            <a:endParaRPr>
              <a:solidFill>
                <a:srgbClr val="741B47"/>
              </a:solidFill>
            </a:endParaRPr>
          </a:p>
        </p:txBody>
      </p:sp>
      <p:grpSp>
        <p:nvGrpSpPr>
          <p:cNvPr id="147" name="Google Shape;147;p16"/>
          <p:cNvGrpSpPr/>
          <p:nvPr/>
        </p:nvGrpSpPr>
        <p:grpSpPr>
          <a:xfrm>
            <a:off x="637985" y="800100"/>
            <a:ext cx="7712780" cy="1042704"/>
            <a:chOff x="333185" y="0"/>
            <a:chExt cx="7712780" cy="1042704"/>
          </a:xfrm>
        </p:grpSpPr>
        <p:sp>
          <p:nvSpPr>
            <p:cNvPr id="148" name="Google Shape;148;p16"/>
            <p:cNvSpPr/>
            <p:nvPr/>
          </p:nvSpPr>
          <p:spPr>
            <a:xfrm>
              <a:off x="3001525" y="509"/>
              <a:ext cx="5044440" cy="1042195"/>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6"/>
            <p:cNvSpPr txBox="1"/>
            <p:nvPr/>
          </p:nvSpPr>
          <p:spPr>
            <a:xfrm>
              <a:off x="3001525" y="130783"/>
              <a:ext cx="4653617" cy="781647"/>
            </a:xfrm>
            <a:prstGeom prst="rect">
              <a:avLst/>
            </a:prstGeom>
            <a:noFill/>
            <a:ln>
              <a:noFill/>
            </a:ln>
          </p:spPr>
          <p:txBody>
            <a:bodyPr anchorCtr="0" anchor="t" bIns="12700" lIns="12700" spcFirstLastPara="1" rIns="12700" wrap="square" tIns="12700">
              <a:noAutofit/>
            </a:bodyPr>
            <a:lstStyle/>
            <a:p>
              <a:pPr indent="-215900" lvl="1" marL="228600" marR="0" rtl="0" algn="l">
                <a:lnSpc>
                  <a:spcPct val="90000"/>
                </a:lnSpc>
                <a:spcBef>
                  <a:spcPts val="0"/>
                </a:spcBef>
                <a:spcAft>
                  <a:spcPts val="0"/>
                </a:spcAft>
                <a:buClr>
                  <a:schemeClr val="lt1"/>
                </a:buClr>
                <a:buSzPts val="1800"/>
                <a:buFont typeface="Arial"/>
                <a:buChar char="•"/>
              </a:pPr>
              <a:r>
                <a:rPr b="0" i="0" lang="tr-TR" sz="1800" u="none" cap="none" strike="noStrike">
                  <a:solidFill>
                    <a:srgbClr val="FFFFFF"/>
                  </a:solidFill>
                  <a:latin typeface="Arial"/>
                  <a:ea typeface="Arial"/>
                  <a:cs typeface="Arial"/>
                  <a:sym typeface="Arial"/>
                </a:rPr>
                <a:t>element is used to define superscript characters such as the suffixes of dates</a:t>
              </a:r>
              <a:endParaRPr b="0" i="0" sz="1800" u="none" cap="none" strike="noStrike">
                <a:solidFill>
                  <a:srgbClr val="000000"/>
                </a:solidFill>
                <a:latin typeface="Arial"/>
                <a:ea typeface="Arial"/>
                <a:cs typeface="Arial"/>
                <a:sym typeface="Arial"/>
              </a:endParaRPr>
            </a:p>
            <a:p>
              <a:pPr indent="-107950" lvl="1" marL="285750" marR="0" rtl="0" algn="l">
                <a:lnSpc>
                  <a:spcPct val="90000"/>
                </a:lnSpc>
                <a:spcBef>
                  <a:spcPts val="300"/>
                </a:spcBef>
                <a:spcAft>
                  <a:spcPts val="0"/>
                </a:spcAft>
                <a:buClr>
                  <a:srgbClr val="000000"/>
                </a:buClr>
                <a:buSzPts val="2800"/>
                <a:buFont typeface="Arial"/>
                <a:buNone/>
              </a:pPr>
              <a:r>
                <a:t/>
              </a:r>
              <a:endParaRPr b="0" i="0" sz="2800" u="none" cap="none" strike="noStrike">
                <a:solidFill>
                  <a:srgbClr val="000000"/>
                </a:solidFill>
                <a:latin typeface="Arial"/>
                <a:ea typeface="Arial"/>
                <a:cs typeface="Arial"/>
                <a:sym typeface="Arial"/>
              </a:endParaRPr>
            </a:p>
            <a:p>
              <a:pPr indent="-285750" lvl="1" marL="285750" marR="0" rtl="0" algn="l">
                <a:lnSpc>
                  <a:spcPct val="90000"/>
                </a:lnSpc>
                <a:spcBef>
                  <a:spcPts val="420"/>
                </a:spcBef>
                <a:spcAft>
                  <a:spcPts val="0"/>
                </a:spcAft>
                <a:buClr>
                  <a:schemeClr val="lt1"/>
                </a:buClr>
                <a:buSzPts val="2800"/>
                <a:buFont typeface="Arial"/>
                <a:buChar char="•"/>
              </a:pPr>
              <a:r>
                <a:rPr b="0" i="0" lang="tr-TR" sz="2800" u="none" cap="none" strike="noStrike">
                  <a:solidFill>
                    <a:srgbClr val="FFFFFF"/>
                  </a:solidFill>
                  <a:latin typeface="Arial"/>
                  <a:ea typeface="Arial"/>
                  <a:cs typeface="Arial"/>
                  <a:sym typeface="Arial"/>
                </a:rPr>
                <a:t>italic text</a:t>
              </a:r>
              <a:endParaRPr b="0" i="0" sz="1400" u="none" cap="none" strike="noStrike">
                <a:solidFill>
                  <a:srgbClr val="000000"/>
                </a:solidFill>
                <a:latin typeface="Arial"/>
                <a:ea typeface="Arial"/>
                <a:cs typeface="Arial"/>
                <a:sym typeface="Arial"/>
              </a:endParaRPr>
            </a:p>
          </p:txBody>
        </p:sp>
        <p:sp>
          <p:nvSpPr>
            <p:cNvPr id="150" name="Google Shape;150;p16"/>
            <p:cNvSpPr/>
            <p:nvPr/>
          </p:nvSpPr>
          <p:spPr>
            <a:xfrm>
              <a:off x="333185" y="0"/>
              <a:ext cx="2640091" cy="1042195"/>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6"/>
            <p:cNvSpPr txBox="1"/>
            <p:nvPr/>
          </p:nvSpPr>
          <p:spPr>
            <a:xfrm>
              <a:off x="384061" y="50876"/>
              <a:ext cx="2538339" cy="940443"/>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&lt;sup&gt;</a:t>
              </a:r>
              <a:endParaRPr b="0" i="0" sz="5500" u="none" cap="none" strike="noStrike">
                <a:solidFill>
                  <a:schemeClr val="lt1"/>
                </a:solidFill>
                <a:latin typeface="Arial"/>
                <a:ea typeface="Arial"/>
                <a:cs typeface="Arial"/>
                <a:sym typeface="Arial"/>
              </a:endParaRPr>
            </a:p>
          </p:txBody>
        </p:sp>
      </p:grpSp>
      <p:pic>
        <p:nvPicPr>
          <p:cNvPr id="152" name="Google Shape;152;p16"/>
          <p:cNvPicPr preferRelativeResize="0"/>
          <p:nvPr/>
        </p:nvPicPr>
        <p:blipFill rotWithShape="1">
          <a:blip r:embed="rId3">
            <a:alphaModFix/>
          </a:blip>
          <a:srcRect b="29084" l="2441" r="65000" t="15539"/>
          <a:stretch/>
        </p:blipFill>
        <p:spPr>
          <a:xfrm>
            <a:off x="5201062" y="1995189"/>
            <a:ext cx="3285459" cy="3141721"/>
          </a:xfrm>
          <a:prstGeom prst="rect">
            <a:avLst/>
          </a:prstGeom>
          <a:noFill/>
          <a:ln cap="flat" cmpd="sng" w="9525">
            <a:solidFill>
              <a:schemeClr val="dk1"/>
            </a:solidFill>
            <a:prstDash val="solid"/>
            <a:round/>
            <a:headEnd len="sm" w="sm" type="none"/>
            <a:tailEnd len="sm" w="sm" type="none"/>
          </a:ln>
        </p:spPr>
      </p:pic>
      <p:sp>
        <p:nvSpPr>
          <p:cNvPr id="153" name="Google Shape;153;p16"/>
          <p:cNvSpPr txBox="1"/>
          <p:nvPr/>
        </p:nvSpPr>
        <p:spPr>
          <a:xfrm>
            <a:off x="775400" y="1995200"/>
            <a:ext cx="4204500" cy="2166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l">
              <a:lnSpc>
                <a:spcPct val="115000"/>
              </a:lnSpc>
              <a:spcBef>
                <a:spcPts val="1200"/>
              </a:spcBef>
              <a:spcAft>
                <a:spcPts val="0"/>
              </a:spcAft>
              <a:buClr>
                <a:srgbClr val="212121"/>
              </a:buClr>
              <a:buSzPts val="1300"/>
              <a:buChar char="●"/>
            </a:pPr>
            <a:r>
              <a:rPr lang="tr-TR" sz="1300">
                <a:solidFill>
                  <a:srgbClr val="212121"/>
                </a:solidFill>
                <a:highlight>
                  <a:srgbClr val="FFFFFF"/>
                </a:highlight>
              </a:rPr>
              <a:t>Displaying exponents, such as "</a:t>
            </a:r>
            <a:r>
              <a:rPr b="1" lang="tr-TR" sz="1300">
                <a:solidFill>
                  <a:srgbClr val="212121"/>
                </a:solidFill>
                <a:highlight>
                  <a:srgbClr val="FFFFFF"/>
                </a:highlight>
              </a:rPr>
              <a:t>x</a:t>
            </a:r>
            <a:r>
              <a:rPr b="1" baseline="30000" lang="tr-TR" sz="1300">
                <a:solidFill>
                  <a:srgbClr val="212121"/>
                </a:solidFill>
                <a:highlight>
                  <a:srgbClr val="FFFFFF"/>
                </a:highlight>
              </a:rPr>
              <a:t>3</a:t>
            </a:r>
            <a:r>
              <a:rPr lang="tr-TR" sz="1300">
                <a:solidFill>
                  <a:srgbClr val="212121"/>
                </a:solidFill>
                <a:highlight>
                  <a:srgbClr val="FFFFFF"/>
                </a:highlight>
              </a:rPr>
              <a:t>." </a:t>
            </a:r>
            <a:endParaRPr sz="1300">
              <a:solidFill>
                <a:srgbClr val="212121"/>
              </a:solidFill>
              <a:highlight>
                <a:srgbClr val="FFFFFF"/>
              </a:highlight>
            </a:endParaRPr>
          </a:p>
          <a:p>
            <a:pPr indent="-311150" lvl="0" marL="457200" rtl="0" algn="l">
              <a:lnSpc>
                <a:spcPct val="115000"/>
              </a:lnSpc>
              <a:spcBef>
                <a:spcPts val="0"/>
              </a:spcBef>
              <a:spcAft>
                <a:spcPts val="0"/>
              </a:spcAft>
              <a:buClr>
                <a:srgbClr val="212121"/>
              </a:buClr>
              <a:buSzPts val="1300"/>
              <a:buChar char="●"/>
            </a:pPr>
            <a:r>
              <a:rPr lang="tr-TR" sz="1300">
                <a:solidFill>
                  <a:srgbClr val="212121"/>
                </a:solidFill>
                <a:highlight>
                  <a:srgbClr val="FFFFFF"/>
                </a:highlight>
              </a:rPr>
              <a:t>Displaying </a:t>
            </a:r>
            <a:r>
              <a:rPr lang="tr-TR" sz="1300">
                <a:solidFill>
                  <a:srgbClr val="00458B"/>
                </a:solidFill>
                <a:highlight>
                  <a:srgbClr val="FFFFFF"/>
                </a:highlight>
                <a:uFill>
                  <a:noFill/>
                </a:uFill>
                <a:hlinkClick r:id="rId4">
                  <a:extLst>
                    <a:ext uri="{A12FA001-AC4F-418D-AE19-62706E023703}">
                      <ahyp:hlinkClr val="tx"/>
                    </a:ext>
                  </a:extLst>
                </a:hlinkClick>
              </a:rPr>
              <a:t>superior lettering</a:t>
            </a:r>
            <a:r>
              <a:rPr lang="tr-TR" sz="1300">
                <a:solidFill>
                  <a:srgbClr val="212121"/>
                </a:solidFill>
                <a:highlight>
                  <a:srgbClr val="FFFFFF"/>
                </a:highlight>
              </a:rPr>
              <a:t>, which is used in some languages when rendering certain abbreviations. For example, in French, the word "mademoiselle" can be abbreviated "</a:t>
            </a:r>
            <a:r>
              <a:rPr b="1" lang="tr-TR" sz="1300">
                <a:solidFill>
                  <a:srgbClr val="212121"/>
                </a:solidFill>
                <a:highlight>
                  <a:srgbClr val="FFFFFF"/>
                </a:highlight>
              </a:rPr>
              <a:t>M</a:t>
            </a:r>
            <a:r>
              <a:rPr b="1" baseline="30000" lang="tr-TR" sz="1300">
                <a:solidFill>
                  <a:srgbClr val="212121"/>
                </a:solidFill>
                <a:highlight>
                  <a:srgbClr val="FFFFFF"/>
                </a:highlight>
              </a:rPr>
              <a:t>lle</a:t>
            </a:r>
            <a:r>
              <a:rPr lang="tr-TR" sz="1300">
                <a:solidFill>
                  <a:srgbClr val="212121"/>
                </a:solidFill>
                <a:highlight>
                  <a:srgbClr val="FFFFFF"/>
                </a:highlight>
              </a:rPr>
              <a:t>"); this is an acceptable use case. </a:t>
            </a:r>
            <a:endParaRPr sz="1300">
              <a:solidFill>
                <a:srgbClr val="212121"/>
              </a:solidFill>
              <a:highlight>
                <a:srgbClr val="FFFFFF"/>
              </a:highlight>
            </a:endParaRPr>
          </a:p>
          <a:p>
            <a:pPr indent="-311150" lvl="0" marL="457200" rtl="0" algn="l">
              <a:lnSpc>
                <a:spcPct val="115000"/>
              </a:lnSpc>
              <a:spcBef>
                <a:spcPts val="0"/>
              </a:spcBef>
              <a:spcAft>
                <a:spcPts val="0"/>
              </a:spcAft>
              <a:buClr>
                <a:srgbClr val="212121"/>
              </a:buClr>
              <a:buSzPts val="1300"/>
              <a:buChar char="●"/>
            </a:pPr>
            <a:r>
              <a:rPr lang="tr-TR" sz="1300">
                <a:solidFill>
                  <a:srgbClr val="212121"/>
                </a:solidFill>
                <a:highlight>
                  <a:srgbClr val="FFFFFF"/>
                </a:highlight>
              </a:rPr>
              <a:t>Representing ordinal numbers, such as "</a:t>
            </a:r>
            <a:r>
              <a:rPr b="1" lang="tr-TR" sz="1300">
                <a:solidFill>
                  <a:srgbClr val="212121"/>
                </a:solidFill>
                <a:highlight>
                  <a:srgbClr val="FFFFFF"/>
                </a:highlight>
              </a:rPr>
              <a:t>4</a:t>
            </a:r>
            <a:r>
              <a:rPr b="1" baseline="30000" lang="tr-TR" sz="1300">
                <a:solidFill>
                  <a:srgbClr val="212121"/>
                </a:solidFill>
                <a:highlight>
                  <a:srgbClr val="FFFFFF"/>
                </a:highlight>
              </a:rPr>
              <a:t>th</a:t>
            </a:r>
            <a:r>
              <a:rPr lang="tr-TR" sz="1300">
                <a:solidFill>
                  <a:srgbClr val="212121"/>
                </a:solidFill>
                <a:highlight>
                  <a:srgbClr val="FFFFFF"/>
                </a:highlight>
              </a:rPr>
              <a:t>" instead of "fourth." </a:t>
            </a:r>
            <a:endParaRPr sz="1300">
              <a:solidFill>
                <a:srgbClr val="212121"/>
              </a:solidFill>
              <a:highlight>
                <a:srgbClr val="FFFFFF"/>
              </a:highlight>
            </a:endParaRPr>
          </a:p>
          <a:p>
            <a:pPr indent="0" lvl="0" marL="0" rtl="0" algn="l">
              <a:spcBef>
                <a:spcPts val="1200"/>
              </a:spcBef>
              <a:spcAft>
                <a:spcPts val="0"/>
              </a:spcAft>
              <a:buNone/>
            </a:pPr>
            <a:r>
              <a:t/>
            </a:r>
            <a:endParaRPr sz="1500">
              <a:latin typeface="Barlow Light"/>
              <a:ea typeface="Barlow Light"/>
              <a:cs typeface="Barlow Light"/>
              <a:sym typeface="Barlow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59" name="Google Shape;159;p17"/>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&lt;sub&gt; Elements</a:t>
            </a:r>
            <a:endParaRPr>
              <a:solidFill>
                <a:srgbClr val="741B47"/>
              </a:solidFill>
            </a:endParaRPr>
          </a:p>
        </p:txBody>
      </p:sp>
      <p:grpSp>
        <p:nvGrpSpPr>
          <p:cNvPr id="160" name="Google Shape;160;p17"/>
          <p:cNvGrpSpPr/>
          <p:nvPr/>
        </p:nvGrpSpPr>
        <p:grpSpPr>
          <a:xfrm>
            <a:off x="637985" y="800100"/>
            <a:ext cx="7712780" cy="1043214"/>
            <a:chOff x="333185" y="0"/>
            <a:chExt cx="7712780" cy="1043214"/>
          </a:xfrm>
        </p:grpSpPr>
        <p:sp>
          <p:nvSpPr>
            <p:cNvPr id="161" name="Google Shape;161;p17"/>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7"/>
            <p:cNvSpPr txBox="1"/>
            <p:nvPr/>
          </p:nvSpPr>
          <p:spPr>
            <a:xfrm>
              <a:off x="3001525" y="130402"/>
              <a:ext cx="4653235" cy="782410"/>
            </a:xfrm>
            <a:prstGeom prst="rect">
              <a:avLst/>
            </a:prstGeom>
            <a:noFill/>
            <a:ln>
              <a:noFill/>
            </a:ln>
          </p:spPr>
          <p:txBody>
            <a:bodyPr anchorCtr="0" anchor="t" bIns="12700" lIns="12700" spcFirstLastPara="1" rIns="12700" wrap="square" tIns="12700">
              <a:noAutofit/>
            </a:bodyPr>
            <a:lstStyle/>
            <a:p>
              <a:pPr indent="-228600" lvl="1" marL="228600" marR="0" rtl="0" algn="l">
                <a:lnSpc>
                  <a:spcPct val="90000"/>
                </a:lnSpc>
                <a:spcBef>
                  <a:spcPts val="0"/>
                </a:spcBef>
                <a:spcAft>
                  <a:spcPts val="0"/>
                </a:spcAft>
                <a:buClr>
                  <a:schemeClr val="lt1"/>
                </a:buClr>
                <a:buSzPts val="2000"/>
                <a:buFont typeface="Arial"/>
                <a:buChar char="•"/>
              </a:pPr>
              <a:r>
                <a:rPr b="0" i="0" lang="tr-TR" sz="2000" u="none" cap="none" strike="noStrike">
                  <a:solidFill>
                    <a:srgbClr val="FFFFFF"/>
                  </a:solidFill>
                  <a:latin typeface="Arial"/>
                  <a:ea typeface="Arial"/>
                  <a:cs typeface="Arial"/>
                  <a:sym typeface="Arial"/>
                </a:rPr>
                <a:t>element is used to define subscripted text</a:t>
              </a:r>
              <a:endParaRPr b="0" i="0" sz="1400" u="none" cap="none" strike="noStrike">
                <a:solidFill>
                  <a:srgbClr val="000000"/>
                </a:solidFill>
                <a:latin typeface="Arial"/>
                <a:ea typeface="Arial"/>
                <a:cs typeface="Arial"/>
                <a:sym typeface="Arial"/>
              </a:endParaRPr>
            </a:p>
          </p:txBody>
        </p:sp>
        <p:sp>
          <p:nvSpPr>
            <p:cNvPr id="163" name="Google Shape;163;p17"/>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7"/>
            <p:cNvSpPr txBox="1"/>
            <p:nvPr/>
          </p:nvSpPr>
          <p:spPr>
            <a:xfrm>
              <a:off x="384111" y="50926"/>
              <a:ext cx="2538239"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&lt;sub&gt;</a:t>
              </a:r>
              <a:endParaRPr b="0" i="0" sz="5500" u="none" cap="none" strike="noStrike">
                <a:solidFill>
                  <a:schemeClr val="lt1"/>
                </a:solidFill>
                <a:latin typeface="Arial"/>
                <a:ea typeface="Arial"/>
                <a:cs typeface="Arial"/>
                <a:sym typeface="Arial"/>
              </a:endParaRPr>
            </a:p>
          </p:txBody>
        </p:sp>
      </p:grpSp>
      <p:pic>
        <p:nvPicPr>
          <p:cNvPr id="165" name="Google Shape;165;p17"/>
          <p:cNvPicPr preferRelativeResize="0"/>
          <p:nvPr/>
        </p:nvPicPr>
        <p:blipFill rotWithShape="1">
          <a:blip r:embed="rId3">
            <a:alphaModFix/>
          </a:blip>
          <a:srcRect b="29086" l="2442" r="65233" t="17141"/>
          <a:stretch/>
        </p:blipFill>
        <p:spPr>
          <a:xfrm>
            <a:off x="4991375" y="1874582"/>
            <a:ext cx="3508749" cy="3110150"/>
          </a:xfrm>
          <a:prstGeom prst="rect">
            <a:avLst/>
          </a:prstGeom>
          <a:noFill/>
          <a:ln cap="flat" cmpd="sng" w="9525">
            <a:solidFill>
              <a:schemeClr val="dk1"/>
            </a:solidFill>
            <a:prstDash val="solid"/>
            <a:round/>
            <a:headEnd len="sm" w="sm" type="none"/>
            <a:tailEnd len="sm" w="sm" type="none"/>
          </a:ln>
        </p:spPr>
      </p:pic>
      <p:sp>
        <p:nvSpPr>
          <p:cNvPr id="166" name="Google Shape;166;p17"/>
          <p:cNvSpPr txBox="1"/>
          <p:nvPr/>
        </p:nvSpPr>
        <p:spPr>
          <a:xfrm>
            <a:off x="637975" y="1874582"/>
            <a:ext cx="4204500" cy="1442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l">
              <a:lnSpc>
                <a:spcPct val="115000"/>
              </a:lnSpc>
              <a:spcBef>
                <a:spcPts val="1200"/>
              </a:spcBef>
              <a:spcAft>
                <a:spcPts val="0"/>
              </a:spcAft>
              <a:buClr>
                <a:srgbClr val="212121"/>
              </a:buClr>
              <a:buSzPts val="1300"/>
              <a:buChar char="●"/>
            </a:pPr>
            <a:r>
              <a:rPr lang="tr-TR" sz="1200">
                <a:solidFill>
                  <a:srgbClr val="212121"/>
                </a:solidFill>
                <a:highlight>
                  <a:srgbClr val="FFFFFF"/>
                </a:highlight>
              </a:rPr>
              <a:t>Marking up footnote numbers.</a:t>
            </a:r>
            <a:endParaRPr sz="1300">
              <a:solidFill>
                <a:srgbClr val="212121"/>
              </a:solidFill>
              <a:highlight>
                <a:srgbClr val="FFFFFF"/>
              </a:highlight>
            </a:endParaRPr>
          </a:p>
          <a:p>
            <a:pPr indent="-311150" lvl="0" marL="457200" rtl="0" algn="l">
              <a:lnSpc>
                <a:spcPct val="115000"/>
              </a:lnSpc>
              <a:spcBef>
                <a:spcPts val="0"/>
              </a:spcBef>
              <a:spcAft>
                <a:spcPts val="0"/>
              </a:spcAft>
              <a:buClr>
                <a:srgbClr val="212121"/>
              </a:buClr>
              <a:buSzPts val="1300"/>
              <a:buChar char="●"/>
            </a:pPr>
            <a:r>
              <a:rPr lang="tr-TR" sz="1200">
                <a:solidFill>
                  <a:srgbClr val="212121"/>
                </a:solidFill>
                <a:highlight>
                  <a:srgbClr val="FFFFFF"/>
                </a:highlight>
              </a:rPr>
              <a:t>Marking up the subscript in mathematical variable numbers.</a:t>
            </a:r>
            <a:endParaRPr sz="1300">
              <a:solidFill>
                <a:srgbClr val="212121"/>
              </a:solidFill>
              <a:highlight>
                <a:srgbClr val="FFFFFF"/>
              </a:highlight>
            </a:endParaRPr>
          </a:p>
          <a:p>
            <a:pPr indent="-311150" lvl="0" marL="457200" rtl="0" algn="l">
              <a:lnSpc>
                <a:spcPct val="115000"/>
              </a:lnSpc>
              <a:spcBef>
                <a:spcPts val="0"/>
              </a:spcBef>
              <a:spcAft>
                <a:spcPts val="0"/>
              </a:spcAft>
              <a:buClr>
                <a:srgbClr val="212121"/>
              </a:buClr>
              <a:buSzPts val="1300"/>
              <a:buChar char="●"/>
            </a:pPr>
            <a:r>
              <a:rPr lang="tr-TR" sz="1200">
                <a:solidFill>
                  <a:srgbClr val="212121"/>
                </a:solidFill>
                <a:highlight>
                  <a:srgbClr val="FFFFFF"/>
                </a:highlight>
              </a:rPr>
              <a:t>Denoting the number of atoms of a given element within a chemical formula</a:t>
            </a:r>
            <a:endParaRPr sz="1300">
              <a:solidFill>
                <a:srgbClr val="212121"/>
              </a:solidFill>
              <a:highlight>
                <a:srgbClr val="FFFFFF"/>
              </a:highlight>
            </a:endParaRPr>
          </a:p>
          <a:p>
            <a:pPr indent="0" lvl="0" marL="0" rtl="0" algn="l">
              <a:spcBef>
                <a:spcPts val="1200"/>
              </a:spcBef>
              <a:spcAft>
                <a:spcPts val="0"/>
              </a:spcAft>
              <a:buNone/>
            </a:pPr>
            <a:r>
              <a:t/>
            </a:r>
            <a:endParaRPr sz="1500">
              <a:latin typeface="Barlow Light"/>
              <a:ea typeface="Barlow Light"/>
              <a:cs typeface="Barlow Light"/>
              <a:sym typeface="Barlow Light"/>
            </a:endParaRPr>
          </a:p>
        </p:txBody>
      </p:sp>
      <p:pic>
        <p:nvPicPr>
          <p:cNvPr id="167" name="Google Shape;167;p17"/>
          <p:cNvPicPr preferRelativeResize="0"/>
          <p:nvPr/>
        </p:nvPicPr>
        <p:blipFill>
          <a:blip r:embed="rId4">
            <a:alphaModFix/>
          </a:blip>
          <a:stretch>
            <a:fillRect/>
          </a:stretch>
        </p:blipFill>
        <p:spPr>
          <a:xfrm>
            <a:off x="637971" y="3406032"/>
            <a:ext cx="4204500" cy="571500"/>
          </a:xfrm>
          <a:prstGeom prst="rect">
            <a:avLst/>
          </a:prstGeom>
          <a:noFill/>
          <a:ln cap="flat" cmpd="sng" w="9525">
            <a:solidFill>
              <a:schemeClr val="dk2"/>
            </a:solidFill>
            <a:prstDash val="solid"/>
            <a:round/>
            <a:headEnd len="sm" w="sm" type="none"/>
            <a:tailEnd len="sm" w="sm" type="none"/>
          </a:ln>
        </p:spPr>
      </p:pic>
      <p:pic>
        <p:nvPicPr>
          <p:cNvPr id="168" name="Google Shape;168;p17"/>
          <p:cNvPicPr preferRelativeResize="0"/>
          <p:nvPr/>
        </p:nvPicPr>
        <p:blipFill>
          <a:blip r:embed="rId5">
            <a:alphaModFix/>
          </a:blip>
          <a:stretch>
            <a:fillRect/>
          </a:stretch>
        </p:blipFill>
        <p:spPr>
          <a:xfrm>
            <a:off x="638534" y="3986147"/>
            <a:ext cx="4204500" cy="457200"/>
          </a:xfrm>
          <a:prstGeom prst="rect">
            <a:avLst/>
          </a:prstGeom>
          <a:noFill/>
          <a:ln cap="flat" cmpd="sng" w="9525">
            <a:solidFill>
              <a:schemeClr val="dk2"/>
            </a:solidFill>
            <a:prstDash val="solid"/>
            <a:round/>
            <a:headEnd len="sm" w="sm" type="none"/>
            <a:tailEnd len="sm" w="sm" type="none"/>
          </a:ln>
        </p:spPr>
      </p:pic>
      <p:pic>
        <p:nvPicPr>
          <p:cNvPr id="169" name="Google Shape;169;p17"/>
          <p:cNvPicPr preferRelativeResize="0"/>
          <p:nvPr/>
        </p:nvPicPr>
        <p:blipFill>
          <a:blip r:embed="rId6">
            <a:alphaModFix/>
          </a:blip>
          <a:stretch>
            <a:fillRect/>
          </a:stretch>
        </p:blipFill>
        <p:spPr>
          <a:xfrm>
            <a:off x="637972" y="4488044"/>
            <a:ext cx="4204500" cy="5334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75" name="Google Shape;175;p18"/>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&lt;mark&gt; Elements</a:t>
            </a:r>
            <a:endParaRPr>
              <a:solidFill>
                <a:srgbClr val="741B47"/>
              </a:solidFill>
            </a:endParaRPr>
          </a:p>
        </p:txBody>
      </p:sp>
      <p:grpSp>
        <p:nvGrpSpPr>
          <p:cNvPr id="176" name="Google Shape;176;p18"/>
          <p:cNvGrpSpPr/>
          <p:nvPr/>
        </p:nvGrpSpPr>
        <p:grpSpPr>
          <a:xfrm>
            <a:off x="637985" y="800100"/>
            <a:ext cx="7712780" cy="1043214"/>
            <a:chOff x="333185" y="0"/>
            <a:chExt cx="7712780" cy="1043214"/>
          </a:xfrm>
        </p:grpSpPr>
        <p:sp>
          <p:nvSpPr>
            <p:cNvPr id="177" name="Google Shape;177;p18"/>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8"/>
            <p:cNvSpPr txBox="1"/>
            <p:nvPr/>
          </p:nvSpPr>
          <p:spPr>
            <a:xfrm>
              <a:off x="3001525" y="130402"/>
              <a:ext cx="4653235" cy="782410"/>
            </a:xfrm>
            <a:prstGeom prst="rect">
              <a:avLst/>
            </a:prstGeom>
            <a:noFill/>
            <a:ln>
              <a:noFill/>
            </a:ln>
          </p:spPr>
          <p:txBody>
            <a:bodyPr anchorCtr="0" anchor="t" bIns="12700" lIns="12700" spcFirstLastPara="1" rIns="12700" wrap="square" tIns="12700">
              <a:noAutofit/>
            </a:bodyPr>
            <a:lstStyle/>
            <a:p>
              <a:pPr indent="-228600" lvl="1" marL="228600" marR="0" rtl="0" algn="l">
                <a:lnSpc>
                  <a:spcPct val="90000"/>
                </a:lnSpc>
                <a:spcBef>
                  <a:spcPts val="0"/>
                </a:spcBef>
                <a:spcAft>
                  <a:spcPts val="0"/>
                </a:spcAft>
                <a:buClr>
                  <a:schemeClr val="lt1"/>
                </a:buClr>
                <a:buSzPts val="2000"/>
                <a:buFont typeface="Arial"/>
                <a:buChar char="•"/>
              </a:pPr>
              <a:r>
                <a:rPr b="0" i="0" lang="tr-TR" sz="2000" u="none" cap="none" strike="noStrike">
                  <a:solidFill>
                    <a:srgbClr val="FFFFFF"/>
                  </a:solidFill>
                  <a:latin typeface="Arial"/>
                  <a:ea typeface="Arial"/>
                  <a:cs typeface="Arial"/>
                  <a:sym typeface="Arial"/>
                </a:rPr>
                <a:t>element is used to define marked text</a:t>
              </a:r>
              <a:endParaRPr b="0" i="0" sz="1400" u="none" cap="none" strike="noStrike">
                <a:solidFill>
                  <a:srgbClr val="000000"/>
                </a:solidFill>
                <a:latin typeface="Arial"/>
                <a:ea typeface="Arial"/>
                <a:cs typeface="Arial"/>
                <a:sym typeface="Arial"/>
              </a:endParaRPr>
            </a:p>
          </p:txBody>
        </p:sp>
        <p:sp>
          <p:nvSpPr>
            <p:cNvPr id="179" name="Google Shape;179;p18"/>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8"/>
            <p:cNvSpPr txBox="1"/>
            <p:nvPr/>
          </p:nvSpPr>
          <p:spPr>
            <a:xfrm>
              <a:off x="384111" y="50926"/>
              <a:ext cx="2538239" cy="941362"/>
            </a:xfrm>
            <a:prstGeom prst="rect">
              <a:avLst/>
            </a:prstGeom>
            <a:noFill/>
            <a:ln>
              <a:noFill/>
            </a:ln>
          </p:spPr>
          <p:txBody>
            <a:bodyPr anchorCtr="0" anchor="ctr" bIns="95250" lIns="190500" spcFirstLastPara="1" rIns="190500" wrap="square" tIns="95250">
              <a:noAutofit/>
            </a:bodyPr>
            <a:lstStyle/>
            <a:p>
              <a:pPr indent="0" lvl="0" marL="0" marR="0" rtl="0" algn="ctr">
                <a:lnSpc>
                  <a:spcPct val="90000"/>
                </a:lnSpc>
                <a:spcBef>
                  <a:spcPts val="0"/>
                </a:spcBef>
                <a:spcAft>
                  <a:spcPts val="0"/>
                </a:spcAft>
                <a:buClr>
                  <a:srgbClr val="000000"/>
                </a:buClr>
                <a:buSzPts val="5000"/>
                <a:buFont typeface="Arial"/>
                <a:buNone/>
              </a:pPr>
              <a:r>
                <a:rPr b="0" i="0" lang="tr-TR" sz="5000" u="none" cap="none" strike="noStrike">
                  <a:solidFill>
                    <a:schemeClr val="lt1"/>
                  </a:solidFill>
                  <a:latin typeface="Arial"/>
                  <a:ea typeface="Arial"/>
                  <a:cs typeface="Arial"/>
                  <a:sym typeface="Arial"/>
                </a:rPr>
                <a:t>&lt;mark&gt;</a:t>
              </a:r>
              <a:endParaRPr b="0" i="0" sz="5000" u="none" cap="none" strike="noStrike">
                <a:solidFill>
                  <a:schemeClr val="lt1"/>
                </a:solidFill>
                <a:latin typeface="Arial"/>
                <a:ea typeface="Arial"/>
                <a:cs typeface="Arial"/>
                <a:sym typeface="Arial"/>
              </a:endParaRPr>
            </a:p>
          </p:txBody>
        </p:sp>
      </p:grpSp>
      <p:pic>
        <p:nvPicPr>
          <p:cNvPr id="181" name="Google Shape;181;p18"/>
          <p:cNvPicPr preferRelativeResize="0"/>
          <p:nvPr/>
        </p:nvPicPr>
        <p:blipFill rotWithShape="1">
          <a:blip r:embed="rId3">
            <a:alphaModFix/>
          </a:blip>
          <a:srcRect b="24305" l="0" r="65856" t="20479"/>
          <a:stretch/>
        </p:blipFill>
        <p:spPr>
          <a:xfrm>
            <a:off x="4441975" y="1800600"/>
            <a:ext cx="3513600" cy="31963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87" name="Google Shape;187;p19"/>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&lt;ins&gt; Elements</a:t>
            </a:r>
            <a:endParaRPr>
              <a:solidFill>
                <a:srgbClr val="741B47"/>
              </a:solidFill>
            </a:endParaRPr>
          </a:p>
        </p:txBody>
      </p:sp>
      <p:grpSp>
        <p:nvGrpSpPr>
          <p:cNvPr id="188" name="Google Shape;188;p19"/>
          <p:cNvGrpSpPr/>
          <p:nvPr/>
        </p:nvGrpSpPr>
        <p:grpSpPr>
          <a:xfrm>
            <a:off x="637985" y="800100"/>
            <a:ext cx="7712780" cy="1043214"/>
            <a:chOff x="333185" y="0"/>
            <a:chExt cx="7712780" cy="1043214"/>
          </a:xfrm>
        </p:grpSpPr>
        <p:sp>
          <p:nvSpPr>
            <p:cNvPr id="189" name="Google Shape;189;p19"/>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9"/>
            <p:cNvSpPr txBox="1"/>
            <p:nvPr/>
          </p:nvSpPr>
          <p:spPr>
            <a:xfrm>
              <a:off x="3001525" y="130402"/>
              <a:ext cx="4653235" cy="782410"/>
            </a:xfrm>
            <a:prstGeom prst="rect">
              <a:avLst/>
            </a:prstGeom>
            <a:noFill/>
            <a:ln>
              <a:noFill/>
            </a:ln>
          </p:spPr>
          <p:txBody>
            <a:bodyPr anchorCtr="0" anchor="t" bIns="12700" lIns="12700" spcFirstLastPara="1" rIns="12700" wrap="square" tIns="12700">
              <a:noAutofit/>
            </a:bodyPr>
            <a:lstStyle/>
            <a:p>
              <a:pPr indent="-228600" lvl="1" marL="228600" marR="0" rtl="0" algn="l">
                <a:lnSpc>
                  <a:spcPct val="90000"/>
                </a:lnSpc>
                <a:spcBef>
                  <a:spcPts val="0"/>
                </a:spcBef>
                <a:spcAft>
                  <a:spcPts val="0"/>
                </a:spcAft>
                <a:buClr>
                  <a:schemeClr val="lt1"/>
                </a:buClr>
                <a:buSzPts val="2000"/>
                <a:buFont typeface="Arial"/>
                <a:buChar char="•"/>
              </a:pPr>
              <a:r>
                <a:rPr b="0" i="0" lang="tr-TR" sz="2000" u="none" cap="none" strike="noStrike">
                  <a:solidFill>
                    <a:schemeClr val="lt1"/>
                  </a:solidFill>
                  <a:latin typeface="Arial"/>
                  <a:ea typeface="Arial"/>
                  <a:cs typeface="Arial"/>
                  <a:sym typeface="Arial"/>
                </a:rPr>
                <a:t>element is used to define inserted text</a:t>
              </a:r>
              <a:endParaRPr b="0" i="0" sz="2000" u="none" cap="none" strike="noStrike">
                <a:solidFill>
                  <a:schemeClr val="lt1"/>
                </a:solidFill>
                <a:latin typeface="Arial"/>
                <a:ea typeface="Arial"/>
                <a:cs typeface="Arial"/>
                <a:sym typeface="Arial"/>
              </a:endParaRPr>
            </a:p>
          </p:txBody>
        </p:sp>
        <p:sp>
          <p:nvSpPr>
            <p:cNvPr id="191" name="Google Shape;191;p19"/>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9"/>
            <p:cNvSpPr txBox="1"/>
            <p:nvPr/>
          </p:nvSpPr>
          <p:spPr>
            <a:xfrm>
              <a:off x="384111" y="50926"/>
              <a:ext cx="2538239"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&lt;ins&gt;</a:t>
              </a:r>
              <a:endParaRPr b="0" i="0" sz="5500" u="none" cap="none" strike="noStrike">
                <a:solidFill>
                  <a:schemeClr val="lt1"/>
                </a:solidFill>
                <a:latin typeface="Arial"/>
                <a:ea typeface="Arial"/>
                <a:cs typeface="Arial"/>
                <a:sym typeface="Arial"/>
              </a:endParaRPr>
            </a:p>
          </p:txBody>
        </p:sp>
      </p:grpSp>
      <p:pic>
        <p:nvPicPr>
          <p:cNvPr id="193" name="Google Shape;193;p19"/>
          <p:cNvPicPr preferRelativeResize="0"/>
          <p:nvPr/>
        </p:nvPicPr>
        <p:blipFill rotWithShape="1">
          <a:blip r:embed="rId3">
            <a:alphaModFix/>
          </a:blip>
          <a:srcRect b="29499" l="2326" r="64999" t="17349"/>
          <a:stretch/>
        </p:blipFill>
        <p:spPr>
          <a:xfrm>
            <a:off x="3349254" y="1778312"/>
            <a:ext cx="3489417" cy="319138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99" name="Google Shape;199;p20"/>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&lt;del&gt; Elements</a:t>
            </a:r>
            <a:endParaRPr>
              <a:solidFill>
                <a:srgbClr val="741B47"/>
              </a:solidFill>
            </a:endParaRPr>
          </a:p>
        </p:txBody>
      </p:sp>
      <p:grpSp>
        <p:nvGrpSpPr>
          <p:cNvPr id="200" name="Google Shape;200;p20"/>
          <p:cNvGrpSpPr/>
          <p:nvPr/>
        </p:nvGrpSpPr>
        <p:grpSpPr>
          <a:xfrm>
            <a:off x="637985" y="800100"/>
            <a:ext cx="7712780" cy="1043214"/>
            <a:chOff x="333185" y="0"/>
            <a:chExt cx="7712780" cy="1043214"/>
          </a:xfrm>
        </p:grpSpPr>
        <p:sp>
          <p:nvSpPr>
            <p:cNvPr id="201" name="Google Shape;201;p20"/>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0"/>
            <p:cNvSpPr txBox="1"/>
            <p:nvPr/>
          </p:nvSpPr>
          <p:spPr>
            <a:xfrm>
              <a:off x="3001525" y="130402"/>
              <a:ext cx="4653235" cy="782410"/>
            </a:xfrm>
            <a:prstGeom prst="rect">
              <a:avLst/>
            </a:prstGeom>
            <a:noFill/>
            <a:ln>
              <a:noFill/>
            </a:ln>
          </p:spPr>
          <p:txBody>
            <a:bodyPr anchorCtr="0" anchor="t" bIns="12700" lIns="12700" spcFirstLastPara="1" rIns="12700" wrap="square" tIns="12700">
              <a:noAutofit/>
            </a:bodyPr>
            <a:lstStyle/>
            <a:p>
              <a:pPr indent="-228600" lvl="1" marL="228600" marR="0" rtl="0" algn="l">
                <a:lnSpc>
                  <a:spcPct val="90000"/>
                </a:lnSpc>
                <a:spcBef>
                  <a:spcPts val="0"/>
                </a:spcBef>
                <a:spcAft>
                  <a:spcPts val="0"/>
                </a:spcAft>
                <a:buClr>
                  <a:schemeClr val="lt1"/>
                </a:buClr>
                <a:buSzPts val="2000"/>
                <a:buFont typeface="Arial"/>
                <a:buChar char="•"/>
              </a:pPr>
              <a:r>
                <a:rPr b="0" i="0" lang="tr-TR" sz="2000" u="none" cap="none" strike="noStrike">
                  <a:solidFill>
                    <a:schemeClr val="lt1"/>
                  </a:solidFill>
                  <a:latin typeface="Arial"/>
                  <a:ea typeface="Arial"/>
                  <a:cs typeface="Arial"/>
                  <a:sym typeface="Arial"/>
                </a:rPr>
                <a:t>element is used to define deleted text</a:t>
              </a:r>
              <a:endParaRPr b="0" i="0" sz="2000" u="none" cap="none" strike="noStrike">
                <a:solidFill>
                  <a:schemeClr val="lt1"/>
                </a:solidFill>
                <a:latin typeface="Arial"/>
                <a:ea typeface="Arial"/>
                <a:cs typeface="Arial"/>
                <a:sym typeface="Arial"/>
              </a:endParaRPr>
            </a:p>
          </p:txBody>
        </p:sp>
        <p:sp>
          <p:nvSpPr>
            <p:cNvPr id="203" name="Google Shape;203;p20"/>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0"/>
            <p:cNvSpPr txBox="1"/>
            <p:nvPr/>
          </p:nvSpPr>
          <p:spPr>
            <a:xfrm>
              <a:off x="384111" y="50926"/>
              <a:ext cx="2538239"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&lt;del&gt;</a:t>
              </a:r>
              <a:endParaRPr b="0" i="0" sz="5500" u="none" cap="none" strike="noStrike">
                <a:solidFill>
                  <a:schemeClr val="lt1"/>
                </a:solidFill>
                <a:latin typeface="Arial"/>
                <a:ea typeface="Arial"/>
                <a:cs typeface="Arial"/>
                <a:sym typeface="Arial"/>
              </a:endParaRPr>
            </a:p>
          </p:txBody>
        </p:sp>
      </p:grpSp>
      <p:pic>
        <p:nvPicPr>
          <p:cNvPr id="205" name="Google Shape;205;p20"/>
          <p:cNvPicPr preferRelativeResize="0"/>
          <p:nvPr/>
        </p:nvPicPr>
        <p:blipFill rotWithShape="1">
          <a:blip r:embed="rId3">
            <a:alphaModFix/>
          </a:blip>
          <a:srcRect b="29706" l="2442" r="65114" t="17556"/>
          <a:stretch/>
        </p:blipFill>
        <p:spPr>
          <a:xfrm>
            <a:off x="3338624" y="1843314"/>
            <a:ext cx="3381153" cy="3090303"/>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1"/>
          <p:cNvSpPr txBox="1"/>
          <p:nvPr>
            <p:ph type="ctrTitle"/>
          </p:nvPr>
        </p:nvSpPr>
        <p:spPr>
          <a:xfrm>
            <a:off x="1074619" y="1908496"/>
            <a:ext cx="49626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a:solidFill>
                  <a:srgbClr val="741B47"/>
                </a:solidFill>
              </a:rPr>
              <a:t>HTML Lists</a:t>
            </a:r>
            <a:endParaRPr>
              <a:solidFill>
                <a:srgbClr val="741B47"/>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216" name="Google Shape;216;p22"/>
          <p:cNvSpPr txBox="1"/>
          <p:nvPr/>
        </p:nvSpPr>
        <p:spPr>
          <a:xfrm>
            <a:off x="747000" y="2581875"/>
            <a:ext cx="7650000" cy="668100"/>
          </a:xfrm>
          <a:prstGeom prst="rect">
            <a:avLst/>
          </a:prstGeom>
          <a:noFill/>
          <a:ln>
            <a:noFill/>
          </a:ln>
        </p:spPr>
        <p:txBody>
          <a:bodyPr anchorCtr="0" anchor="t"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How many list types does </a:t>
            </a:r>
            <a:r>
              <a:rPr lang="tr-TR" sz="3200">
                <a:solidFill>
                  <a:srgbClr val="8F4B6C"/>
                </a:solidFill>
                <a:latin typeface="Comic Sans MS"/>
                <a:ea typeface="Comic Sans MS"/>
                <a:cs typeface="Comic Sans MS"/>
                <a:sym typeface="Comic Sans MS"/>
              </a:rPr>
              <a:t>HTML have?</a:t>
            </a:r>
            <a:endParaRPr i="0" sz="3200" u="none" cap="none" strike="noStrike">
              <a:solidFill>
                <a:srgbClr val="8F4B6C"/>
              </a:solidFill>
              <a:latin typeface="Comic Sans MS"/>
              <a:ea typeface="Comic Sans MS"/>
              <a:cs typeface="Comic Sans MS"/>
              <a:sym typeface="Comic Sans MS"/>
            </a:endParaRPr>
          </a:p>
        </p:txBody>
      </p:sp>
      <p:pic>
        <p:nvPicPr>
          <p:cNvPr id="217" name="Google Shape;217;p22"/>
          <p:cNvPicPr preferRelativeResize="0"/>
          <p:nvPr/>
        </p:nvPicPr>
        <p:blipFill>
          <a:blip r:embed="rId3">
            <a:alphaModFix/>
          </a:blip>
          <a:stretch>
            <a:fillRect/>
          </a:stretch>
        </p:blipFill>
        <p:spPr>
          <a:xfrm>
            <a:off x="3887050" y="84025"/>
            <a:ext cx="1210200" cy="1875600"/>
          </a:xfrm>
          <a:prstGeom prst="rect">
            <a:avLst/>
          </a:prstGeom>
          <a:noFill/>
          <a:ln>
            <a:noFill/>
          </a:ln>
        </p:spPr>
      </p:pic>
      <p:pic>
        <p:nvPicPr>
          <p:cNvPr id="218" name="Google Shape;218;p22">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219" name="Google Shape;219;p22">
            <a:hlinkClick r:id="rId6"/>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25" name="Google Shape;225;p23"/>
          <p:cNvSpPr txBox="1"/>
          <p:nvPr/>
        </p:nvSpPr>
        <p:spPr>
          <a:xfrm>
            <a:off x="1264525" y="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Table of Contents</a:t>
            </a:r>
            <a:endParaRPr b="0" i="0" sz="1400" u="none" cap="none" strike="noStrike">
              <a:solidFill>
                <a:srgbClr val="000000"/>
              </a:solidFill>
              <a:latin typeface="Arial"/>
              <a:ea typeface="Arial"/>
              <a:cs typeface="Arial"/>
              <a:sym typeface="Arial"/>
            </a:endParaRPr>
          </a:p>
        </p:txBody>
      </p:sp>
      <p:sp>
        <p:nvSpPr>
          <p:cNvPr id="226" name="Google Shape;226;p23"/>
          <p:cNvSpPr txBox="1"/>
          <p:nvPr/>
        </p:nvSpPr>
        <p:spPr>
          <a:xfrm>
            <a:off x="995475" y="1450100"/>
            <a:ext cx="4423800" cy="1522200"/>
          </a:xfrm>
          <a:prstGeom prst="rect">
            <a:avLst/>
          </a:prstGeom>
          <a:noFill/>
          <a:ln>
            <a:noFill/>
          </a:ln>
        </p:spPr>
        <p:txBody>
          <a:bodyPr anchorCtr="0" anchor="t" bIns="0" lIns="0" spcFirstLastPara="1" rIns="0" wrap="square" tIns="0">
            <a:noAutofit/>
          </a:bodyPr>
          <a:lstStyle/>
          <a:p>
            <a:pPr indent="-381000" lvl="0" marL="457200" marR="0" rtl="0" algn="l">
              <a:lnSpc>
                <a:spcPct val="110000"/>
              </a:lnSpc>
              <a:spcBef>
                <a:spcPts val="600"/>
              </a:spcBef>
              <a:spcAft>
                <a:spcPts val="0"/>
              </a:spcAft>
              <a:buClr>
                <a:srgbClr val="741B47"/>
              </a:buClr>
              <a:buSzPts val="2400"/>
              <a:buFont typeface="Raleway"/>
              <a:buChar char="▶"/>
            </a:pPr>
            <a:r>
              <a:rPr b="0" i="0" lang="tr-TR" sz="2400" u="none" cap="none" strike="noStrike">
                <a:solidFill>
                  <a:schemeClr val="dk1"/>
                </a:solidFill>
                <a:latin typeface="Raleway"/>
                <a:ea typeface="Raleway"/>
                <a:cs typeface="Raleway"/>
                <a:sym typeface="Raleway"/>
              </a:rPr>
              <a:t>Ordered List Elements</a:t>
            </a:r>
            <a:endParaRPr b="0" i="0" sz="2400" u="none" cap="none" strike="noStrike">
              <a:solidFill>
                <a:schemeClr val="dk1"/>
              </a:solidFill>
              <a:latin typeface="Raleway"/>
              <a:ea typeface="Raleway"/>
              <a:cs typeface="Raleway"/>
              <a:sym typeface="Raleway"/>
            </a:endParaRPr>
          </a:p>
          <a:p>
            <a:pPr indent="-381000" lvl="0" marL="457200" marR="0" rtl="0" algn="l">
              <a:lnSpc>
                <a:spcPct val="110000"/>
              </a:lnSpc>
              <a:spcBef>
                <a:spcPts val="600"/>
              </a:spcBef>
              <a:spcAft>
                <a:spcPts val="0"/>
              </a:spcAft>
              <a:buClr>
                <a:srgbClr val="741B47"/>
              </a:buClr>
              <a:buSzPts val="2400"/>
              <a:buFont typeface="Raleway"/>
              <a:buChar char="▶"/>
            </a:pPr>
            <a:r>
              <a:rPr b="0" i="0" lang="tr-TR" sz="2400" u="none" cap="none" strike="noStrike">
                <a:solidFill>
                  <a:schemeClr val="dk1"/>
                </a:solidFill>
                <a:latin typeface="Raleway"/>
                <a:ea typeface="Raleway"/>
                <a:cs typeface="Raleway"/>
                <a:sym typeface="Raleway"/>
              </a:rPr>
              <a:t>Unordered List Elements</a:t>
            </a:r>
            <a:endParaRPr b="0" i="0" sz="2400" u="none" cap="none" strike="noStrike">
              <a:solidFill>
                <a:schemeClr val="dk1"/>
              </a:solidFill>
              <a:latin typeface="Raleway"/>
              <a:ea typeface="Raleway"/>
              <a:cs typeface="Raleway"/>
              <a:sym typeface="Raleway"/>
            </a:endParaRPr>
          </a:p>
          <a:p>
            <a:pPr indent="-381000" lvl="0" marL="457200" marR="0" rtl="0" algn="l">
              <a:lnSpc>
                <a:spcPct val="110000"/>
              </a:lnSpc>
              <a:spcBef>
                <a:spcPts val="600"/>
              </a:spcBef>
              <a:spcAft>
                <a:spcPts val="0"/>
              </a:spcAft>
              <a:buClr>
                <a:srgbClr val="741B47"/>
              </a:buClr>
              <a:buSzPts val="2400"/>
              <a:buFont typeface="Raleway"/>
              <a:buChar char="▶"/>
            </a:pPr>
            <a:r>
              <a:rPr lang="tr-TR" sz="2400">
                <a:solidFill>
                  <a:schemeClr val="dk1"/>
                </a:solidFill>
                <a:latin typeface="Raleway"/>
                <a:ea typeface="Raleway"/>
                <a:cs typeface="Raleway"/>
                <a:sym typeface="Raleway"/>
              </a:rPr>
              <a:t>Description Lists Elements </a:t>
            </a:r>
            <a:endParaRPr sz="2400">
              <a:solidFill>
                <a:schemeClr val="dk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4"/>
          <p:cNvSpPr txBox="1"/>
          <p:nvPr>
            <p:ph type="ctrTitle"/>
          </p:nvPr>
        </p:nvSpPr>
        <p:spPr>
          <a:xfrm>
            <a:off x="1010730" y="2038754"/>
            <a:ext cx="4676700" cy="11850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Ordered Lists Elements</a:t>
            </a:r>
            <a:endParaRPr>
              <a:solidFill>
                <a:srgbClr val="741B47"/>
              </a:solidFill>
            </a:endParaRPr>
          </a:p>
        </p:txBody>
      </p:sp>
      <p:sp>
        <p:nvSpPr>
          <p:cNvPr id="232" name="Google Shape;232;p24"/>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1</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1" name="Google Shape;41;p7"/>
          <p:cNvSpPr txBox="1"/>
          <p:nvPr/>
        </p:nvSpPr>
        <p:spPr>
          <a:xfrm>
            <a:off x="1208850" y="2574275"/>
            <a:ext cx="6726300" cy="668100"/>
          </a:xfrm>
          <a:prstGeom prst="rect">
            <a:avLst/>
          </a:prstGeom>
          <a:noFill/>
          <a:ln>
            <a:noFill/>
          </a:ln>
        </p:spPr>
        <p:txBody>
          <a:bodyPr anchorCtr="0" anchor="t"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Please list HTML formatting tags</a:t>
            </a:r>
            <a:endParaRPr i="0" sz="3200" u="none" cap="none" strike="noStrike">
              <a:solidFill>
                <a:srgbClr val="8F4B6C"/>
              </a:solidFill>
              <a:latin typeface="Comic Sans MS"/>
              <a:ea typeface="Comic Sans MS"/>
              <a:cs typeface="Comic Sans MS"/>
              <a:sym typeface="Comic Sans MS"/>
            </a:endParaRPr>
          </a:p>
        </p:txBody>
      </p:sp>
      <p:pic>
        <p:nvPicPr>
          <p:cNvPr id="42" name="Google Shape;42;p7">
            <a:hlinkClick r:id="rId3"/>
          </p:cNvPr>
          <p:cNvPicPr preferRelativeResize="0"/>
          <p:nvPr/>
        </p:nvPicPr>
        <p:blipFill rotWithShape="1">
          <a:blip r:embed="rId4">
            <a:alphaModFix/>
          </a:blip>
          <a:srcRect b="0" l="0" r="0" t="0"/>
          <a:stretch/>
        </p:blipFill>
        <p:spPr>
          <a:xfrm>
            <a:off x="0" y="4429125"/>
            <a:ext cx="9144000" cy="714375"/>
          </a:xfrm>
          <a:prstGeom prst="rect">
            <a:avLst/>
          </a:prstGeom>
          <a:noFill/>
          <a:ln>
            <a:noFill/>
          </a:ln>
        </p:spPr>
      </p:pic>
      <p:sp>
        <p:nvSpPr>
          <p:cNvPr id="43" name="Google Shape;43;p7">
            <a:hlinkClick r:id="rId5"/>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4" name="Google Shape;44;p7"/>
          <p:cNvPicPr preferRelativeResize="0"/>
          <p:nvPr/>
        </p:nvPicPr>
        <p:blipFill>
          <a:blip r:embed="rId6">
            <a:alphaModFix/>
          </a:blip>
          <a:stretch>
            <a:fillRect/>
          </a:stretch>
        </p:blipFill>
        <p:spPr>
          <a:xfrm>
            <a:off x="3887050" y="84025"/>
            <a:ext cx="1210200" cy="1875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25"/>
          <p:cNvPicPr preferRelativeResize="0"/>
          <p:nvPr/>
        </p:nvPicPr>
        <p:blipFill rotWithShape="1">
          <a:blip r:embed="rId3">
            <a:alphaModFix/>
          </a:blip>
          <a:srcRect b="0" l="0" r="0" t="0"/>
          <a:stretch/>
        </p:blipFill>
        <p:spPr>
          <a:xfrm>
            <a:off x="477701" y="832995"/>
            <a:ext cx="3589669" cy="749296"/>
          </a:xfrm>
          <a:prstGeom prst="rect">
            <a:avLst/>
          </a:prstGeom>
          <a:noFill/>
          <a:ln>
            <a:noFill/>
          </a:ln>
        </p:spPr>
      </p:pic>
      <p:sp>
        <p:nvSpPr>
          <p:cNvPr id="238" name="Google Shape;238;p25"/>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39" name="Google Shape;239;p25"/>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Ordered Lists Elements</a:t>
            </a:r>
            <a:endParaRPr>
              <a:solidFill>
                <a:srgbClr val="741B47"/>
              </a:solidFill>
            </a:endParaRPr>
          </a:p>
        </p:txBody>
      </p:sp>
      <p:pic>
        <p:nvPicPr>
          <p:cNvPr id="240" name="Google Shape;240;p25"/>
          <p:cNvPicPr preferRelativeResize="0"/>
          <p:nvPr/>
        </p:nvPicPr>
        <p:blipFill rotWithShape="1">
          <a:blip r:embed="rId4">
            <a:alphaModFix/>
          </a:blip>
          <a:srcRect b="25981" l="417" r="66975" t="17142"/>
          <a:stretch/>
        </p:blipFill>
        <p:spPr>
          <a:xfrm>
            <a:off x="4497572" y="999460"/>
            <a:ext cx="4151452" cy="3866481"/>
          </a:xfrm>
          <a:prstGeom prst="rect">
            <a:avLst/>
          </a:prstGeom>
          <a:noFill/>
          <a:ln cap="flat" cmpd="sng" w="9525">
            <a:solidFill>
              <a:schemeClr val="dk1"/>
            </a:solidFill>
            <a:prstDash val="solid"/>
            <a:round/>
            <a:headEnd len="sm" w="sm" type="none"/>
            <a:tailEnd len="sm" w="sm" type="none"/>
          </a:ln>
        </p:spPr>
      </p:pic>
      <p:grpSp>
        <p:nvGrpSpPr>
          <p:cNvPr id="241" name="Google Shape;241;p25"/>
          <p:cNvGrpSpPr/>
          <p:nvPr/>
        </p:nvGrpSpPr>
        <p:grpSpPr>
          <a:xfrm>
            <a:off x="477738" y="1652202"/>
            <a:ext cx="3525538" cy="2986757"/>
            <a:chOff x="1178136" y="306187"/>
            <a:chExt cx="3566193" cy="3404100"/>
          </a:xfrm>
        </p:grpSpPr>
        <p:sp>
          <p:nvSpPr>
            <p:cNvPr id="242" name="Google Shape;242;p25"/>
            <p:cNvSpPr/>
            <p:nvPr/>
          </p:nvSpPr>
          <p:spPr>
            <a:xfrm>
              <a:off x="1340229" y="306187"/>
              <a:ext cx="3404100" cy="3404100"/>
            </a:xfrm>
            <a:prstGeom prst="pie">
              <a:avLst>
                <a:gd fmla="val 16200000" name="adj1"/>
                <a:gd fmla="val 54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5"/>
            <p:cNvSpPr txBox="1"/>
            <p:nvPr/>
          </p:nvSpPr>
          <p:spPr>
            <a:xfrm>
              <a:off x="3200255" y="1197703"/>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Each list item is defined by the &lt;li&gt; tags.</a:t>
              </a:r>
              <a:endParaRPr b="0" i="0" sz="1500" u="none" cap="none" strike="noStrike">
                <a:solidFill>
                  <a:schemeClr val="lt1"/>
                </a:solidFill>
                <a:latin typeface="Arial"/>
                <a:ea typeface="Arial"/>
                <a:cs typeface="Arial"/>
                <a:sym typeface="Arial"/>
              </a:endParaRPr>
            </a:p>
          </p:txBody>
        </p:sp>
        <p:sp>
          <p:nvSpPr>
            <p:cNvPr id="244" name="Google Shape;244;p25"/>
            <p:cNvSpPr/>
            <p:nvPr/>
          </p:nvSpPr>
          <p:spPr>
            <a:xfrm>
              <a:off x="1178136" y="306187"/>
              <a:ext cx="3404100" cy="3404100"/>
            </a:xfrm>
            <a:prstGeom prst="pie">
              <a:avLst>
                <a:gd fmla="val 5400000" name="adj1"/>
                <a:gd fmla="val 162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5"/>
            <p:cNvSpPr txBox="1"/>
            <p:nvPr/>
          </p:nvSpPr>
          <p:spPr>
            <a:xfrm>
              <a:off x="1506376" y="1197703"/>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&lt;ol&gt; </a:t>
              </a:r>
              <a:br>
                <a:rPr b="0" i="0" lang="tr-TR" sz="1500" u="none" cap="none" strike="noStrike">
                  <a:solidFill>
                    <a:schemeClr val="lt1"/>
                  </a:solidFill>
                  <a:latin typeface="Arial"/>
                  <a:ea typeface="Arial"/>
                  <a:cs typeface="Arial"/>
                  <a:sym typeface="Arial"/>
                </a:rPr>
              </a:br>
              <a:r>
                <a:rPr b="0" i="0" lang="tr-TR" sz="1500" u="none" cap="none" strike="noStrike">
                  <a:solidFill>
                    <a:schemeClr val="lt1"/>
                  </a:solidFill>
                  <a:latin typeface="Arial"/>
                  <a:ea typeface="Arial"/>
                  <a:cs typeface="Arial"/>
                  <a:sym typeface="Arial"/>
                </a:rPr>
                <a:t>element is used to create ordered lists with a sequential order</a:t>
              </a:r>
              <a:endParaRPr b="0" i="0" sz="1500" u="none" cap="none" strike="noStrike">
                <a:solidFill>
                  <a:schemeClr val="lt1"/>
                </a:solidFill>
                <a:latin typeface="Arial"/>
                <a:ea typeface="Arial"/>
                <a:cs typeface="Arial"/>
                <a:sym typeface="Arial"/>
              </a:endParaRPr>
            </a:p>
          </p:txBody>
        </p:sp>
      </p:grpSp>
      <p:sp>
        <p:nvSpPr>
          <p:cNvPr id="246" name="Google Shape;246;p25"/>
          <p:cNvSpPr/>
          <p:nvPr/>
        </p:nvSpPr>
        <p:spPr>
          <a:xfrm>
            <a:off x="429073" y="1441471"/>
            <a:ext cx="3781800" cy="3356400"/>
          </a:xfrm>
          <a:custGeom>
            <a:rect b="b" l="l" r="r" t="t"/>
            <a:pathLst>
              <a:path extrusionOk="0" h="120000" w="120000">
                <a:moveTo>
                  <a:pt x="60000" y="4067"/>
                </a:moveTo>
                <a:lnTo>
                  <a:pt x="60000" y="4067"/>
                </a:lnTo>
                <a:cubicBezTo>
                  <a:pt x="89912" y="4067"/>
                  <a:pt x="114529" y="27601"/>
                  <a:pt x="115876" y="57482"/>
                </a:cubicBezTo>
                <a:cubicBezTo>
                  <a:pt x="117222" y="87363"/>
                  <a:pt x="94821" y="113016"/>
                  <a:pt x="65031" y="115706"/>
                </a:cubicBezTo>
                <a:lnTo>
                  <a:pt x="65031" y="119760"/>
                </a:lnTo>
                <a:lnTo>
                  <a:pt x="60000" y="112882"/>
                </a:lnTo>
                <a:lnTo>
                  <a:pt x="65031" y="105523"/>
                </a:lnTo>
                <a:lnTo>
                  <a:pt x="65031" y="109576"/>
                </a:lnTo>
                <a:cubicBezTo>
                  <a:pt x="91437" y="106897"/>
                  <a:pt x="111108" y="83989"/>
                  <a:pt x="109767" y="57481"/>
                </a:cubicBezTo>
                <a:cubicBezTo>
                  <a:pt x="108425" y="30974"/>
                  <a:pt x="86542" y="10169"/>
                  <a:pt x="60000" y="10169"/>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5"/>
          <p:cNvSpPr/>
          <p:nvPr/>
        </p:nvSpPr>
        <p:spPr>
          <a:xfrm>
            <a:off x="266979" y="1441471"/>
            <a:ext cx="3781800" cy="3356400"/>
          </a:xfrm>
          <a:custGeom>
            <a:rect b="b" l="l" r="r" t="t"/>
            <a:pathLst>
              <a:path extrusionOk="0" h="120000" w="120000">
                <a:moveTo>
                  <a:pt x="60000" y="115933"/>
                </a:moveTo>
                <a:cubicBezTo>
                  <a:pt x="30088" y="115933"/>
                  <a:pt x="5471" y="92399"/>
                  <a:pt x="4124" y="62518"/>
                </a:cubicBezTo>
                <a:cubicBezTo>
                  <a:pt x="2778" y="32637"/>
                  <a:pt x="25179" y="6984"/>
                  <a:pt x="54969" y="4294"/>
                </a:cubicBezTo>
                <a:lnTo>
                  <a:pt x="54969" y="240"/>
                </a:lnTo>
                <a:lnTo>
                  <a:pt x="60000" y="7118"/>
                </a:lnTo>
                <a:lnTo>
                  <a:pt x="54969" y="14477"/>
                </a:lnTo>
                <a:lnTo>
                  <a:pt x="54969" y="10424"/>
                </a:lnTo>
                <a:lnTo>
                  <a:pt x="54969" y="10424"/>
                </a:lnTo>
                <a:cubicBezTo>
                  <a:pt x="28563" y="13103"/>
                  <a:pt x="8892" y="36011"/>
                  <a:pt x="10233" y="62519"/>
                </a:cubicBezTo>
                <a:cubicBezTo>
                  <a:pt x="11575" y="89026"/>
                  <a:pt x="33458" y="109831"/>
                  <a:pt x="60000" y="109831"/>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53" name="Google Shape;253;p26"/>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Ordered Lists Attributes</a:t>
            </a:r>
            <a:endParaRPr>
              <a:solidFill>
                <a:srgbClr val="741B47"/>
              </a:solidFill>
            </a:endParaRPr>
          </a:p>
        </p:txBody>
      </p:sp>
      <p:grpSp>
        <p:nvGrpSpPr>
          <p:cNvPr id="254" name="Google Shape;254;p26"/>
          <p:cNvGrpSpPr/>
          <p:nvPr/>
        </p:nvGrpSpPr>
        <p:grpSpPr>
          <a:xfrm>
            <a:off x="637985" y="715100"/>
            <a:ext cx="7712840" cy="1128100"/>
            <a:chOff x="333185" y="-85000"/>
            <a:chExt cx="7712840" cy="1128100"/>
          </a:xfrm>
        </p:grpSpPr>
        <p:sp>
          <p:nvSpPr>
            <p:cNvPr id="255" name="Google Shape;255;p26"/>
            <p:cNvSpPr/>
            <p:nvPr/>
          </p:nvSpPr>
          <p:spPr>
            <a:xfrm>
              <a:off x="3001525" y="-85000"/>
              <a:ext cx="5044500" cy="1128000"/>
            </a:xfrm>
            <a:prstGeom prst="rightArrow">
              <a:avLst>
                <a:gd fmla="val 75000" name="adj1"/>
                <a:gd fmla="val 50000" name="adj2"/>
              </a:avLst>
            </a:prstGeom>
            <a:solidFill>
              <a:srgbClr val="C27BA0"/>
            </a:solidFill>
            <a:ln cap="flat" cmpd="sng" w="25400">
              <a:solidFill>
                <a:srgbClr val="C8E5F2">
                  <a:alpha val="8941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6"/>
            <p:cNvSpPr txBox="1"/>
            <p:nvPr/>
          </p:nvSpPr>
          <p:spPr>
            <a:xfrm>
              <a:off x="3001525" y="130402"/>
              <a:ext cx="4653300" cy="782400"/>
            </a:xfrm>
            <a:prstGeom prst="rect">
              <a:avLst/>
            </a:prstGeom>
            <a:noFill/>
            <a:ln>
              <a:noFill/>
            </a:ln>
          </p:spPr>
          <p:txBody>
            <a:bodyPr anchorCtr="0" anchor="t" bIns="12700" lIns="12700" spcFirstLastPara="1" rIns="12700" wrap="square" tIns="12700">
              <a:noAutofit/>
            </a:bodyPr>
            <a:lstStyle/>
            <a:p>
              <a:pPr indent="-209550" lvl="1" marL="228600" marR="0" rtl="0" algn="l">
                <a:lnSpc>
                  <a:spcPct val="90000"/>
                </a:lnSpc>
                <a:spcBef>
                  <a:spcPts val="0"/>
                </a:spcBef>
                <a:spcAft>
                  <a:spcPts val="0"/>
                </a:spcAft>
                <a:buClr>
                  <a:schemeClr val="lt1"/>
                </a:buClr>
                <a:buSzPts val="1700"/>
                <a:buFont typeface="Arial"/>
                <a:buChar char="•"/>
              </a:pPr>
              <a:r>
                <a:rPr lang="tr-TR" sz="1700">
                  <a:solidFill>
                    <a:schemeClr val="lt1"/>
                  </a:solidFill>
                </a:rPr>
                <a:t>This Boolean attribute specifies that the list’s items are </a:t>
              </a:r>
              <a:r>
                <a:rPr b="1" lang="tr-TR" sz="1700"/>
                <a:t>in reverse order</a:t>
              </a:r>
              <a:r>
                <a:rPr lang="tr-TR" sz="1700">
                  <a:solidFill>
                    <a:schemeClr val="lt1"/>
                  </a:solidFill>
                </a:rPr>
                <a:t>. Items will be numbered from high to low.</a:t>
              </a:r>
              <a:endParaRPr b="0" i="0" sz="1700" u="none" cap="none" strike="noStrike">
                <a:solidFill>
                  <a:schemeClr val="lt1"/>
                </a:solidFill>
                <a:latin typeface="Arial"/>
                <a:ea typeface="Arial"/>
                <a:cs typeface="Arial"/>
                <a:sym typeface="Arial"/>
              </a:endParaRPr>
            </a:p>
          </p:txBody>
        </p:sp>
        <p:sp>
          <p:nvSpPr>
            <p:cNvPr id="257" name="Google Shape;257;p26"/>
            <p:cNvSpPr/>
            <p:nvPr/>
          </p:nvSpPr>
          <p:spPr>
            <a:xfrm>
              <a:off x="333185" y="0"/>
              <a:ext cx="26400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6"/>
            <p:cNvSpPr txBox="1"/>
            <p:nvPr/>
          </p:nvSpPr>
          <p:spPr>
            <a:xfrm>
              <a:off x="384111" y="50926"/>
              <a:ext cx="2538300" cy="941400"/>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lang="tr-TR" sz="4000">
                  <a:solidFill>
                    <a:schemeClr val="lt1"/>
                  </a:solidFill>
                </a:rPr>
                <a:t>reversed</a:t>
              </a:r>
              <a:endParaRPr b="0" i="0" sz="4000" u="none" cap="none" strike="noStrike">
                <a:solidFill>
                  <a:schemeClr val="lt1"/>
                </a:solidFill>
                <a:latin typeface="Arial"/>
                <a:ea typeface="Arial"/>
                <a:cs typeface="Arial"/>
                <a:sym typeface="Arial"/>
              </a:endParaRPr>
            </a:p>
          </p:txBody>
        </p:sp>
      </p:grpSp>
      <p:grpSp>
        <p:nvGrpSpPr>
          <p:cNvPr id="259" name="Google Shape;259;p26"/>
          <p:cNvGrpSpPr/>
          <p:nvPr/>
        </p:nvGrpSpPr>
        <p:grpSpPr>
          <a:xfrm>
            <a:off x="653876" y="1934300"/>
            <a:ext cx="7712840" cy="1128100"/>
            <a:chOff x="333185" y="-85000"/>
            <a:chExt cx="7712840" cy="1128100"/>
          </a:xfrm>
        </p:grpSpPr>
        <p:sp>
          <p:nvSpPr>
            <p:cNvPr id="260" name="Google Shape;260;p26"/>
            <p:cNvSpPr/>
            <p:nvPr/>
          </p:nvSpPr>
          <p:spPr>
            <a:xfrm>
              <a:off x="3001525" y="-85000"/>
              <a:ext cx="5044500" cy="1128000"/>
            </a:xfrm>
            <a:prstGeom prst="rightArrow">
              <a:avLst>
                <a:gd fmla="val 75000" name="adj1"/>
                <a:gd fmla="val 50000" name="adj2"/>
              </a:avLst>
            </a:prstGeom>
            <a:solidFill>
              <a:srgbClr val="C27BA0"/>
            </a:solidFill>
            <a:ln cap="flat" cmpd="sng" w="25400">
              <a:solidFill>
                <a:srgbClr val="C8E5F2">
                  <a:alpha val="8941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6"/>
            <p:cNvSpPr txBox="1"/>
            <p:nvPr/>
          </p:nvSpPr>
          <p:spPr>
            <a:xfrm>
              <a:off x="3001525" y="130402"/>
              <a:ext cx="4653300" cy="782400"/>
            </a:xfrm>
            <a:prstGeom prst="rect">
              <a:avLst/>
            </a:prstGeom>
            <a:noFill/>
            <a:ln>
              <a:noFill/>
            </a:ln>
          </p:spPr>
          <p:txBody>
            <a:bodyPr anchorCtr="0" anchor="t" bIns="12700" lIns="12700" spcFirstLastPara="1" rIns="12700" wrap="square" tIns="12700">
              <a:noAutofit/>
            </a:bodyPr>
            <a:lstStyle/>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An integer to </a:t>
              </a:r>
              <a:r>
                <a:rPr b="1" lang="tr-TR" sz="1700"/>
                <a:t>start counting</a:t>
              </a:r>
              <a:r>
                <a:rPr lang="tr-TR" sz="1700">
                  <a:solidFill>
                    <a:schemeClr val="lt1"/>
                  </a:solidFill>
                </a:rPr>
                <a:t> from for the list items.</a:t>
              </a:r>
              <a:endParaRPr sz="1700">
                <a:solidFill>
                  <a:schemeClr val="lt1"/>
                </a:solidFill>
              </a:endParaRPr>
            </a:p>
          </p:txBody>
        </p:sp>
        <p:sp>
          <p:nvSpPr>
            <p:cNvPr id="262" name="Google Shape;262;p26"/>
            <p:cNvSpPr/>
            <p:nvPr/>
          </p:nvSpPr>
          <p:spPr>
            <a:xfrm>
              <a:off x="333185" y="0"/>
              <a:ext cx="26400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6"/>
            <p:cNvSpPr txBox="1"/>
            <p:nvPr/>
          </p:nvSpPr>
          <p:spPr>
            <a:xfrm>
              <a:off x="384111" y="50926"/>
              <a:ext cx="2538300" cy="941400"/>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lang="tr-TR" sz="4000">
                  <a:solidFill>
                    <a:schemeClr val="lt1"/>
                  </a:solidFill>
                </a:rPr>
                <a:t>start</a:t>
              </a:r>
              <a:endParaRPr b="0" i="0" sz="4000" u="none" cap="none" strike="noStrike">
                <a:solidFill>
                  <a:schemeClr val="lt1"/>
                </a:solidFill>
                <a:latin typeface="Arial"/>
                <a:ea typeface="Arial"/>
                <a:cs typeface="Arial"/>
                <a:sym typeface="Arial"/>
              </a:endParaRPr>
            </a:p>
          </p:txBody>
        </p:sp>
      </p:grpSp>
      <p:grpSp>
        <p:nvGrpSpPr>
          <p:cNvPr id="264" name="Google Shape;264;p26"/>
          <p:cNvGrpSpPr/>
          <p:nvPr/>
        </p:nvGrpSpPr>
        <p:grpSpPr>
          <a:xfrm>
            <a:off x="653876" y="3062400"/>
            <a:ext cx="7712849" cy="1917600"/>
            <a:chOff x="333185" y="-176100"/>
            <a:chExt cx="7712849" cy="1917600"/>
          </a:xfrm>
        </p:grpSpPr>
        <p:sp>
          <p:nvSpPr>
            <p:cNvPr id="265" name="Google Shape;265;p26"/>
            <p:cNvSpPr/>
            <p:nvPr/>
          </p:nvSpPr>
          <p:spPr>
            <a:xfrm>
              <a:off x="3001534" y="-176100"/>
              <a:ext cx="5044500" cy="1917600"/>
            </a:xfrm>
            <a:prstGeom prst="rightArrow">
              <a:avLst>
                <a:gd fmla="val 75000" name="adj1"/>
                <a:gd fmla="val 50000" name="adj2"/>
              </a:avLst>
            </a:prstGeom>
            <a:solidFill>
              <a:srgbClr val="C27BA0"/>
            </a:solidFill>
            <a:ln cap="flat" cmpd="sng" w="25400">
              <a:solidFill>
                <a:srgbClr val="C8E5F2">
                  <a:alpha val="8941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6"/>
            <p:cNvSpPr txBox="1"/>
            <p:nvPr/>
          </p:nvSpPr>
          <p:spPr>
            <a:xfrm>
              <a:off x="3001525" y="130402"/>
              <a:ext cx="4653300" cy="782400"/>
            </a:xfrm>
            <a:prstGeom prst="rect">
              <a:avLst/>
            </a:prstGeom>
            <a:noFill/>
            <a:ln>
              <a:noFill/>
            </a:ln>
          </p:spPr>
          <p:txBody>
            <a:bodyPr anchorCtr="0" anchor="t" bIns="12700" lIns="12700" spcFirstLastPara="1" rIns="12700" wrap="square" tIns="12700">
              <a:noAutofit/>
            </a:bodyPr>
            <a:lstStyle/>
            <a:p>
              <a:pPr indent="0" lvl="0" marL="0" marR="0" rtl="0" algn="l">
                <a:lnSpc>
                  <a:spcPct val="90000"/>
                </a:lnSpc>
                <a:spcBef>
                  <a:spcPts val="0"/>
                </a:spcBef>
                <a:spcAft>
                  <a:spcPts val="0"/>
                </a:spcAft>
                <a:buNone/>
              </a:pPr>
              <a:r>
                <a:rPr lang="tr-TR" sz="1700">
                  <a:solidFill>
                    <a:schemeClr val="lt1"/>
                  </a:solidFill>
                </a:rPr>
                <a:t>Sets the numbering type:</a:t>
              </a:r>
              <a:endParaRPr sz="1700">
                <a:solidFill>
                  <a:schemeClr val="lt1"/>
                </a:solidFill>
              </a:endParaRPr>
            </a:p>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a for lowercase letters</a:t>
              </a:r>
              <a:endParaRPr sz="1700">
                <a:solidFill>
                  <a:schemeClr val="lt1"/>
                </a:solidFill>
              </a:endParaRPr>
            </a:p>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A for uppercase letters</a:t>
              </a:r>
              <a:endParaRPr sz="1700">
                <a:solidFill>
                  <a:schemeClr val="lt1"/>
                </a:solidFill>
              </a:endParaRPr>
            </a:p>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i for lowercase Roman numerals</a:t>
              </a:r>
              <a:endParaRPr sz="1700">
                <a:solidFill>
                  <a:schemeClr val="lt1"/>
                </a:solidFill>
              </a:endParaRPr>
            </a:p>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I for uppercase Roman numerals</a:t>
              </a:r>
              <a:endParaRPr sz="1700">
                <a:solidFill>
                  <a:schemeClr val="lt1"/>
                </a:solidFill>
              </a:endParaRPr>
            </a:p>
            <a:p>
              <a:pPr indent="-209550" lvl="1" marL="228600" marR="0" rtl="0" algn="l">
                <a:lnSpc>
                  <a:spcPct val="90000"/>
                </a:lnSpc>
                <a:spcBef>
                  <a:spcPts val="0"/>
                </a:spcBef>
                <a:spcAft>
                  <a:spcPts val="0"/>
                </a:spcAft>
                <a:buClr>
                  <a:schemeClr val="lt1"/>
                </a:buClr>
                <a:buSzPts val="1700"/>
                <a:buChar char="•"/>
              </a:pPr>
              <a:r>
                <a:rPr lang="tr-TR" sz="1700">
                  <a:solidFill>
                    <a:schemeClr val="lt1"/>
                  </a:solidFill>
                </a:rPr>
                <a:t>1 for numbers (default)</a:t>
              </a:r>
              <a:endParaRPr sz="1200">
                <a:solidFill>
                  <a:srgbClr val="212121"/>
                </a:solidFill>
                <a:highlight>
                  <a:srgbClr val="FFFFFF"/>
                </a:highlight>
              </a:endParaRPr>
            </a:p>
            <a:p>
              <a:pPr indent="-209550" lvl="1" marL="228600" marR="0" rtl="0" algn="l">
                <a:lnSpc>
                  <a:spcPct val="90000"/>
                </a:lnSpc>
                <a:spcBef>
                  <a:spcPts val="0"/>
                </a:spcBef>
                <a:spcAft>
                  <a:spcPts val="0"/>
                </a:spcAft>
                <a:buClr>
                  <a:schemeClr val="lt1"/>
                </a:buClr>
                <a:buSzPts val="1700"/>
                <a:buChar char="•"/>
              </a:pPr>
              <a:r>
                <a:t/>
              </a:r>
              <a:endParaRPr sz="1700">
                <a:solidFill>
                  <a:schemeClr val="lt1"/>
                </a:solidFill>
              </a:endParaRPr>
            </a:p>
          </p:txBody>
        </p:sp>
        <p:sp>
          <p:nvSpPr>
            <p:cNvPr id="267" name="Google Shape;267;p26"/>
            <p:cNvSpPr/>
            <p:nvPr/>
          </p:nvSpPr>
          <p:spPr>
            <a:xfrm>
              <a:off x="333185" y="0"/>
              <a:ext cx="26400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6"/>
            <p:cNvSpPr txBox="1"/>
            <p:nvPr/>
          </p:nvSpPr>
          <p:spPr>
            <a:xfrm>
              <a:off x="384111" y="50926"/>
              <a:ext cx="2538300" cy="941400"/>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lang="tr-TR" sz="4000">
                  <a:solidFill>
                    <a:schemeClr val="lt1"/>
                  </a:solidFill>
                </a:rPr>
                <a:t>type</a:t>
              </a:r>
              <a:endParaRPr b="0" i="0" sz="4000" u="none" cap="none" strike="noStrike">
                <a:solidFill>
                  <a:schemeClr val="lt1"/>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7"/>
          <p:cNvSpPr txBox="1"/>
          <p:nvPr>
            <p:ph type="ctrTitle"/>
          </p:nvPr>
        </p:nvSpPr>
        <p:spPr>
          <a:xfrm>
            <a:off x="1010730" y="2038754"/>
            <a:ext cx="4676700" cy="11850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Unordered Lists Elements</a:t>
            </a:r>
            <a:endParaRPr>
              <a:solidFill>
                <a:srgbClr val="741B47"/>
              </a:solidFill>
            </a:endParaRPr>
          </a:p>
        </p:txBody>
      </p:sp>
      <p:sp>
        <p:nvSpPr>
          <p:cNvPr id="274" name="Google Shape;274;p27"/>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2</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80" name="Google Shape;280;p28"/>
          <p:cNvSpPr txBox="1"/>
          <p:nvPr>
            <p:ph type="title"/>
          </p:nvPr>
        </p:nvSpPr>
        <p:spPr>
          <a:xfrm>
            <a:off x="431799" y="173800"/>
            <a:ext cx="76170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Unordered Lists Elements</a:t>
            </a:r>
            <a:endParaRPr>
              <a:solidFill>
                <a:srgbClr val="741B47"/>
              </a:solidFill>
            </a:endParaRPr>
          </a:p>
        </p:txBody>
      </p:sp>
      <p:pic>
        <p:nvPicPr>
          <p:cNvPr id="281" name="Google Shape;281;p28"/>
          <p:cNvPicPr preferRelativeResize="0"/>
          <p:nvPr/>
        </p:nvPicPr>
        <p:blipFill rotWithShape="1">
          <a:blip r:embed="rId3">
            <a:alphaModFix/>
          </a:blip>
          <a:srcRect b="18951" l="0" r="66627" t="15538"/>
          <a:stretch/>
        </p:blipFill>
        <p:spPr>
          <a:xfrm>
            <a:off x="4572000" y="928184"/>
            <a:ext cx="4077025" cy="3942866"/>
          </a:xfrm>
          <a:prstGeom prst="rect">
            <a:avLst/>
          </a:prstGeom>
          <a:noFill/>
          <a:ln cap="flat" cmpd="sng" w="9525">
            <a:solidFill>
              <a:schemeClr val="dk1"/>
            </a:solidFill>
            <a:prstDash val="solid"/>
            <a:round/>
            <a:headEnd len="sm" w="sm" type="none"/>
            <a:tailEnd len="sm" w="sm" type="none"/>
          </a:ln>
        </p:spPr>
      </p:pic>
      <p:pic>
        <p:nvPicPr>
          <p:cNvPr id="282" name="Google Shape;282;p28"/>
          <p:cNvPicPr preferRelativeResize="0"/>
          <p:nvPr/>
        </p:nvPicPr>
        <p:blipFill rotWithShape="1">
          <a:blip r:embed="rId4">
            <a:alphaModFix/>
          </a:blip>
          <a:srcRect b="0" l="0" r="0" t="0"/>
          <a:stretch/>
        </p:blipFill>
        <p:spPr>
          <a:xfrm>
            <a:off x="566976" y="743854"/>
            <a:ext cx="3365057" cy="781000"/>
          </a:xfrm>
          <a:prstGeom prst="rect">
            <a:avLst/>
          </a:prstGeom>
          <a:noFill/>
          <a:ln>
            <a:noFill/>
          </a:ln>
        </p:spPr>
      </p:pic>
      <p:grpSp>
        <p:nvGrpSpPr>
          <p:cNvPr id="283" name="Google Shape;283;p28"/>
          <p:cNvGrpSpPr/>
          <p:nvPr/>
        </p:nvGrpSpPr>
        <p:grpSpPr>
          <a:xfrm>
            <a:off x="431795" y="1298226"/>
            <a:ext cx="3799987" cy="3596165"/>
            <a:chOff x="967414" y="95465"/>
            <a:chExt cx="3987394" cy="3825300"/>
          </a:xfrm>
        </p:grpSpPr>
        <p:sp>
          <p:nvSpPr>
            <p:cNvPr id="284" name="Google Shape;284;p28"/>
            <p:cNvSpPr/>
            <p:nvPr/>
          </p:nvSpPr>
          <p:spPr>
            <a:xfrm>
              <a:off x="1340229" y="306187"/>
              <a:ext cx="3404100" cy="3404100"/>
            </a:xfrm>
            <a:prstGeom prst="pie">
              <a:avLst>
                <a:gd fmla="val 16200000" name="adj1"/>
                <a:gd fmla="val 54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8"/>
            <p:cNvSpPr txBox="1"/>
            <p:nvPr/>
          </p:nvSpPr>
          <p:spPr>
            <a:xfrm>
              <a:off x="3200255" y="1197703"/>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Each list item is defined by the &lt;li&gt; tags.</a:t>
              </a:r>
              <a:endParaRPr b="0" i="0" sz="1500" u="none" cap="none" strike="noStrike">
                <a:solidFill>
                  <a:schemeClr val="lt1"/>
                </a:solidFill>
                <a:latin typeface="Arial"/>
                <a:ea typeface="Arial"/>
                <a:cs typeface="Arial"/>
                <a:sym typeface="Arial"/>
              </a:endParaRPr>
            </a:p>
          </p:txBody>
        </p:sp>
        <p:sp>
          <p:nvSpPr>
            <p:cNvPr id="286" name="Google Shape;286;p28"/>
            <p:cNvSpPr/>
            <p:nvPr/>
          </p:nvSpPr>
          <p:spPr>
            <a:xfrm>
              <a:off x="1178136" y="306187"/>
              <a:ext cx="3404100" cy="3404100"/>
            </a:xfrm>
            <a:prstGeom prst="pie">
              <a:avLst>
                <a:gd fmla="val 5400000" name="adj1"/>
                <a:gd fmla="val 162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28"/>
            <p:cNvSpPr txBox="1"/>
            <p:nvPr/>
          </p:nvSpPr>
          <p:spPr>
            <a:xfrm>
              <a:off x="1506376" y="1197703"/>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&lt;ul&gt; </a:t>
              </a:r>
              <a:br>
                <a:rPr b="0" i="0" lang="tr-TR" sz="1500" u="none" cap="none" strike="noStrike">
                  <a:solidFill>
                    <a:schemeClr val="lt1"/>
                  </a:solidFill>
                  <a:latin typeface="Arial"/>
                  <a:ea typeface="Arial"/>
                  <a:cs typeface="Arial"/>
                  <a:sym typeface="Arial"/>
                </a:rPr>
              </a:br>
              <a:r>
                <a:rPr b="0" i="0" lang="tr-TR" sz="1500" u="none" cap="none" strike="noStrike">
                  <a:solidFill>
                    <a:schemeClr val="lt1"/>
                  </a:solidFill>
                  <a:latin typeface="Arial"/>
                  <a:ea typeface="Arial"/>
                  <a:cs typeface="Arial"/>
                  <a:sym typeface="Arial"/>
                </a:rPr>
                <a:t>element is used to create unordered lists with no particular order.</a:t>
              </a:r>
              <a:endParaRPr b="0" i="0" sz="1500" u="none" cap="none" strike="noStrike">
                <a:solidFill>
                  <a:schemeClr val="lt1"/>
                </a:solidFill>
                <a:latin typeface="Arial"/>
                <a:ea typeface="Arial"/>
                <a:cs typeface="Arial"/>
                <a:sym typeface="Arial"/>
              </a:endParaRPr>
            </a:p>
          </p:txBody>
        </p:sp>
        <p:sp>
          <p:nvSpPr>
            <p:cNvPr id="288" name="Google Shape;288;p28"/>
            <p:cNvSpPr/>
            <p:nvPr/>
          </p:nvSpPr>
          <p:spPr>
            <a:xfrm>
              <a:off x="1129508" y="95465"/>
              <a:ext cx="3825300" cy="3825300"/>
            </a:xfrm>
            <a:custGeom>
              <a:rect b="b" l="l" r="r" t="t"/>
              <a:pathLst>
                <a:path extrusionOk="0" h="120000" w="120000">
                  <a:moveTo>
                    <a:pt x="60000" y="4067"/>
                  </a:moveTo>
                  <a:lnTo>
                    <a:pt x="60000" y="4067"/>
                  </a:lnTo>
                  <a:cubicBezTo>
                    <a:pt x="89912" y="4067"/>
                    <a:pt x="114529" y="27601"/>
                    <a:pt x="115876" y="57482"/>
                  </a:cubicBezTo>
                  <a:cubicBezTo>
                    <a:pt x="117222" y="87363"/>
                    <a:pt x="94821" y="113016"/>
                    <a:pt x="65031" y="115706"/>
                  </a:cubicBezTo>
                  <a:lnTo>
                    <a:pt x="65031" y="119760"/>
                  </a:lnTo>
                  <a:lnTo>
                    <a:pt x="60000" y="112882"/>
                  </a:lnTo>
                  <a:lnTo>
                    <a:pt x="65031" y="105523"/>
                  </a:lnTo>
                  <a:lnTo>
                    <a:pt x="65031" y="109576"/>
                  </a:lnTo>
                  <a:cubicBezTo>
                    <a:pt x="91437" y="106897"/>
                    <a:pt x="111108" y="83989"/>
                    <a:pt x="109767" y="57481"/>
                  </a:cubicBezTo>
                  <a:cubicBezTo>
                    <a:pt x="108425" y="30974"/>
                    <a:pt x="86542" y="10169"/>
                    <a:pt x="60000" y="10169"/>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8"/>
            <p:cNvSpPr/>
            <p:nvPr/>
          </p:nvSpPr>
          <p:spPr>
            <a:xfrm>
              <a:off x="967414" y="95465"/>
              <a:ext cx="3825300" cy="3825300"/>
            </a:xfrm>
            <a:custGeom>
              <a:rect b="b" l="l" r="r" t="t"/>
              <a:pathLst>
                <a:path extrusionOk="0" h="120000" w="120000">
                  <a:moveTo>
                    <a:pt x="60000" y="115933"/>
                  </a:moveTo>
                  <a:cubicBezTo>
                    <a:pt x="30088" y="115933"/>
                    <a:pt x="5471" y="92399"/>
                    <a:pt x="4124" y="62518"/>
                  </a:cubicBezTo>
                  <a:cubicBezTo>
                    <a:pt x="2778" y="32637"/>
                    <a:pt x="25179" y="6984"/>
                    <a:pt x="54969" y="4294"/>
                  </a:cubicBezTo>
                  <a:lnTo>
                    <a:pt x="54969" y="240"/>
                  </a:lnTo>
                  <a:lnTo>
                    <a:pt x="60000" y="7118"/>
                  </a:lnTo>
                  <a:lnTo>
                    <a:pt x="54969" y="14477"/>
                  </a:lnTo>
                  <a:lnTo>
                    <a:pt x="54969" y="10424"/>
                  </a:lnTo>
                  <a:lnTo>
                    <a:pt x="54969" y="10424"/>
                  </a:lnTo>
                  <a:cubicBezTo>
                    <a:pt x="28563" y="13103"/>
                    <a:pt x="8892" y="36011"/>
                    <a:pt x="10233" y="62519"/>
                  </a:cubicBezTo>
                  <a:cubicBezTo>
                    <a:pt x="11575" y="89026"/>
                    <a:pt x="33458" y="109831"/>
                    <a:pt x="60000" y="109831"/>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95" name="Google Shape;295;p29"/>
          <p:cNvSpPr txBox="1"/>
          <p:nvPr>
            <p:ph type="title"/>
          </p:nvPr>
        </p:nvSpPr>
        <p:spPr>
          <a:xfrm>
            <a:off x="431800" y="173800"/>
            <a:ext cx="76410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Uno</a:t>
            </a:r>
            <a:r>
              <a:rPr lang="tr-TR">
                <a:solidFill>
                  <a:srgbClr val="741B47"/>
                </a:solidFill>
              </a:rPr>
              <a:t>rdered Lists Attribute</a:t>
            </a:r>
            <a:endParaRPr>
              <a:solidFill>
                <a:srgbClr val="741B47"/>
              </a:solidFill>
            </a:endParaRPr>
          </a:p>
        </p:txBody>
      </p:sp>
      <p:grpSp>
        <p:nvGrpSpPr>
          <p:cNvPr id="296" name="Google Shape;296;p29"/>
          <p:cNvGrpSpPr/>
          <p:nvPr/>
        </p:nvGrpSpPr>
        <p:grpSpPr>
          <a:xfrm>
            <a:off x="653875" y="800198"/>
            <a:ext cx="7712849" cy="1472916"/>
            <a:chOff x="333185" y="-176100"/>
            <a:chExt cx="7712849" cy="1420500"/>
          </a:xfrm>
        </p:grpSpPr>
        <p:sp>
          <p:nvSpPr>
            <p:cNvPr id="297" name="Google Shape;297;p29"/>
            <p:cNvSpPr/>
            <p:nvPr/>
          </p:nvSpPr>
          <p:spPr>
            <a:xfrm>
              <a:off x="3001534" y="-176100"/>
              <a:ext cx="5044500" cy="1420500"/>
            </a:xfrm>
            <a:prstGeom prst="rightArrow">
              <a:avLst>
                <a:gd fmla="val 75000" name="adj1"/>
                <a:gd fmla="val 50000" name="adj2"/>
              </a:avLst>
            </a:prstGeom>
            <a:solidFill>
              <a:srgbClr val="C27BA0"/>
            </a:solidFill>
            <a:ln cap="flat" cmpd="sng" w="25400">
              <a:solidFill>
                <a:srgbClr val="C8E5F2">
                  <a:alpha val="8941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29"/>
            <p:cNvSpPr txBox="1"/>
            <p:nvPr/>
          </p:nvSpPr>
          <p:spPr>
            <a:xfrm>
              <a:off x="3001525" y="130402"/>
              <a:ext cx="4653300" cy="782400"/>
            </a:xfrm>
            <a:prstGeom prst="rect">
              <a:avLst/>
            </a:prstGeom>
            <a:noFill/>
            <a:ln>
              <a:noFill/>
            </a:ln>
          </p:spPr>
          <p:txBody>
            <a:bodyPr anchorCtr="0" anchor="ctr" bIns="12700" lIns="12700" spcFirstLastPara="1" rIns="12700" wrap="square" tIns="12700">
              <a:noAutofit/>
            </a:bodyPr>
            <a:lstStyle/>
            <a:p>
              <a:pPr indent="0" lvl="0" marL="0" marR="0" rtl="0" algn="l">
                <a:lnSpc>
                  <a:spcPct val="90000"/>
                </a:lnSpc>
                <a:spcBef>
                  <a:spcPts val="0"/>
                </a:spcBef>
                <a:spcAft>
                  <a:spcPts val="0"/>
                </a:spcAft>
                <a:buNone/>
              </a:pPr>
              <a:r>
                <a:rPr lang="tr-TR" sz="1500">
                  <a:solidFill>
                    <a:schemeClr val="lt1"/>
                  </a:solidFill>
                </a:rPr>
                <a:t>This attribute sets the bullet style for the list.</a:t>
              </a:r>
              <a:endParaRPr sz="1500">
                <a:solidFill>
                  <a:schemeClr val="lt1"/>
                </a:solidFill>
              </a:endParaRPr>
            </a:p>
            <a:p>
              <a:pPr indent="-323850" lvl="0" marL="457200" marR="0" rtl="0" algn="l">
                <a:lnSpc>
                  <a:spcPct val="90000"/>
                </a:lnSpc>
                <a:spcBef>
                  <a:spcPts val="0"/>
                </a:spcBef>
                <a:spcAft>
                  <a:spcPts val="0"/>
                </a:spcAft>
                <a:buClr>
                  <a:schemeClr val="lt1"/>
                </a:buClr>
                <a:buSzPts val="1500"/>
                <a:buChar char="●"/>
              </a:pPr>
              <a:r>
                <a:rPr lang="tr-TR" sz="1500">
                  <a:solidFill>
                    <a:schemeClr val="lt1"/>
                  </a:solidFill>
                </a:rPr>
                <a:t>circle</a:t>
              </a:r>
              <a:endParaRPr sz="1500">
                <a:solidFill>
                  <a:schemeClr val="lt1"/>
                </a:solidFill>
              </a:endParaRPr>
            </a:p>
            <a:p>
              <a:pPr indent="-323850" lvl="0" marL="457200" marR="0" rtl="0" algn="l">
                <a:lnSpc>
                  <a:spcPct val="90000"/>
                </a:lnSpc>
                <a:spcBef>
                  <a:spcPts val="0"/>
                </a:spcBef>
                <a:spcAft>
                  <a:spcPts val="0"/>
                </a:spcAft>
                <a:buClr>
                  <a:schemeClr val="lt1"/>
                </a:buClr>
                <a:buSzPts val="1500"/>
                <a:buChar char="●"/>
              </a:pPr>
              <a:r>
                <a:rPr lang="tr-TR" sz="1500">
                  <a:solidFill>
                    <a:schemeClr val="lt1"/>
                  </a:solidFill>
                </a:rPr>
                <a:t>disc</a:t>
              </a:r>
              <a:endParaRPr sz="1500">
                <a:solidFill>
                  <a:schemeClr val="lt1"/>
                </a:solidFill>
              </a:endParaRPr>
            </a:p>
            <a:p>
              <a:pPr indent="-323850" lvl="0" marL="457200" marR="0" rtl="0" algn="l">
                <a:lnSpc>
                  <a:spcPct val="90000"/>
                </a:lnSpc>
                <a:spcBef>
                  <a:spcPts val="0"/>
                </a:spcBef>
                <a:spcAft>
                  <a:spcPts val="0"/>
                </a:spcAft>
                <a:buClr>
                  <a:schemeClr val="lt1"/>
                </a:buClr>
                <a:buSzPts val="1500"/>
                <a:buChar char="●"/>
              </a:pPr>
              <a:r>
                <a:rPr lang="tr-TR" sz="1500">
                  <a:solidFill>
                    <a:schemeClr val="lt1"/>
                  </a:solidFill>
                </a:rPr>
                <a:t>square</a:t>
              </a:r>
              <a:endParaRPr sz="1500">
                <a:solidFill>
                  <a:srgbClr val="212121"/>
                </a:solidFill>
                <a:highlight>
                  <a:srgbClr val="EEEEEE"/>
                </a:highlight>
                <a:latin typeface="Courier New"/>
                <a:ea typeface="Courier New"/>
                <a:cs typeface="Courier New"/>
                <a:sym typeface="Courier New"/>
              </a:endParaRPr>
            </a:p>
            <a:p>
              <a:pPr indent="0" lvl="0" marL="0" marR="0" rtl="0" algn="l">
                <a:lnSpc>
                  <a:spcPct val="90000"/>
                </a:lnSpc>
                <a:spcBef>
                  <a:spcPts val="0"/>
                </a:spcBef>
                <a:spcAft>
                  <a:spcPts val="0"/>
                </a:spcAft>
                <a:buNone/>
              </a:pPr>
              <a:r>
                <a:t/>
              </a:r>
              <a:endParaRPr sz="1200">
                <a:solidFill>
                  <a:srgbClr val="212121"/>
                </a:solidFill>
                <a:highlight>
                  <a:srgbClr val="FFFFFF"/>
                </a:highlight>
              </a:endParaRPr>
            </a:p>
          </p:txBody>
        </p:sp>
        <p:sp>
          <p:nvSpPr>
            <p:cNvPr id="299" name="Google Shape;299;p29"/>
            <p:cNvSpPr/>
            <p:nvPr/>
          </p:nvSpPr>
          <p:spPr>
            <a:xfrm>
              <a:off x="333185" y="0"/>
              <a:ext cx="26400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9"/>
            <p:cNvSpPr txBox="1"/>
            <p:nvPr/>
          </p:nvSpPr>
          <p:spPr>
            <a:xfrm>
              <a:off x="384111" y="50926"/>
              <a:ext cx="2538300" cy="941400"/>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lang="tr-TR" sz="4000">
                  <a:solidFill>
                    <a:schemeClr val="lt1"/>
                  </a:solidFill>
                </a:rPr>
                <a:t>type</a:t>
              </a:r>
              <a:endParaRPr b="0" i="0" sz="4000" u="none" cap="none" strike="noStrike">
                <a:solidFill>
                  <a:schemeClr val="lt1"/>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0"/>
          <p:cNvSpPr txBox="1"/>
          <p:nvPr>
            <p:ph type="ctrTitle"/>
          </p:nvPr>
        </p:nvSpPr>
        <p:spPr>
          <a:xfrm>
            <a:off x="1010724" y="2038750"/>
            <a:ext cx="6085200" cy="11850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Description</a:t>
            </a:r>
            <a:r>
              <a:rPr lang="tr-TR">
                <a:solidFill>
                  <a:srgbClr val="741B47"/>
                </a:solidFill>
              </a:rPr>
              <a:t> Lists Elements</a:t>
            </a:r>
            <a:endParaRPr>
              <a:solidFill>
                <a:srgbClr val="741B47"/>
              </a:solidFill>
            </a:endParaRPr>
          </a:p>
        </p:txBody>
      </p:sp>
      <p:sp>
        <p:nvSpPr>
          <p:cNvPr id="306" name="Google Shape;306;p30"/>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lang="tr-TR" sz="3600">
                <a:solidFill>
                  <a:schemeClr val="lt1"/>
                </a:solidFill>
                <a:latin typeface="Barlow"/>
                <a:ea typeface="Barlow"/>
                <a:cs typeface="Barlow"/>
                <a:sym typeface="Barlow"/>
              </a:rPr>
              <a:t>3</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12" name="Google Shape;312;p31"/>
          <p:cNvSpPr txBox="1"/>
          <p:nvPr>
            <p:ph type="title"/>
          </p:nvPr>
        </p:nvSpPr>
        <p:spPr>
          <a:xfrm>
            <a:off x="431800" y="173800"/>
            <a:ext cx="82173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Description</a:t>
            </a:r>
            <a:r>
              <a:rPr lang="tr-TR">
                <a:solidFill>
                  <a:srgbClr val="741B47"/>
                </a:solidFill>
              </a:rPr>
              <a:t> Lists Elements</a:t>
            </a:r>
            <a:endParaRPr>
              <a:solidFill>
                <a:srgbClr val="741B47"/>
              </a:solidFill>
            </a:endParaRPr>
          </a:p>
        </p:txBody>
      </p:sp>
      <p:grpSp>
        <p:nvGrpSpPr>
          <p:cNvPr id="313" name="Google Shape;313;p31"/>
          <p:cNvGrpSpPr/>
          <p:nvPr/>
        </p:nvGrpSpPr>
        <p:grpSpPr>
          <a:xfrm>
            <a:off x="431795" y="917226"/>
            <a:ext cx="3799987" cy="3596165"/>
            <a:chOff x="967414" y="95465"/>
            <a:chExt cx="3987394" cy="3825300"/>
          </a:xfrm>
        </p:grpSpPr>
        <p:sp>
          <p:nvSpPr>
            <p:cNvPr id="314" name="Google Shape;314;p31"/>
            <p:cNvSpPr/>
            <p:nvPr/>
          </p:nvSpPr>
          <p:spPr>
            <a:xfrm>
              <a:off x="1340229" y="306187"/>
              <a:ext cx="3404100" cy="3404100"/>
            </a:xfrm>
            <a:prstGeom prst="pie">
              <a:avLst>
                <a:gd fmla="val 16200000" name="adj1"/>
                <a:gd fmla="val 54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1"/>
            <p:cNvSpPr txBox="1"/>
            <p:nvPr/>
          </p:nvSpPr>
          <p:spPr>
            <a:xfrm>
              <a:off x="3200255" y="1116648"/>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Each list item is defined by the &lt;d</a:t>
              </a:r>
              <a:r>
                <a:rPr lang="tr-TR" sz="1500">
                  <a:solidFill>
                    <a:schemeClr val="lt1"/>
                  </a:solidFill>
                </a:rPr>
                <a:t>t</a:t>
              </a:r>
              <a:r>
                <a:rPr b="0" i="0" lang="tr-TR" sz="1500" u="none" cap="none" strike="noStrike">
                  <a:solidFill>
                    <a:schemeClr val="lt1"/>
                  </a:solidFill>
                  <a:latin typeface="Arial"/>
                  <a:ea typeface="Arial"/>
                  <a:cs typeface="Arial"/>
                  <a:sym typeface="Arial"/>
                </a:rPr>
                <a:t>&gt; and &lt;d</a:t>
              </a:r>
              <a:r>
                <a:rPr lang="tr-TR" sz="1500">
                  <a:solidFill>
                    <a:schemeClr val="lt1"/>
                  </a:solidFill>
                </a:rPr>
                <a:t>d&gt;</a:t>
              </a:r>
              <a:r>
                <a:rPr b="0" i="0" lang="tr-TR" sz="1500" u="none" cap="none" strike="noStrike">
                  <a:solidFill>
                    <a:schemeClr val="lt1"/>
                  </a:solidFill>
                  <a:latin typeface="Arial"/>
                  <a:ea typeface="Arial"/>
                  <a:cs typeface="Arial"/>
                  <a:sym typeface="Arial"/>
                </a:rPr>
                <a:t> tags.</a:t>
              </a:r>
              <a:endParaRPr b="0" i="0" sz="1500" u="none" cap="none" strike="noStrike">
                <a:solidFill>
                  <a:schemeClr val="lt1"/>
                </a:solidFill>
                <a:latin typeface="Arial"/>
                <a:ea typeface="Arial"/>
                <a:cs typeface="Arial"/>
                <a:sym typeface="Arial"/>
              </a:endParaRPr>
            </a:p>
          </p:txBody>
        </p:sp>
        <p:sp>
          <p:nvSpPr>
            <p:cNvPr id="316" name="Google Shape;316;p31"/>
            <p:cNvSpPr/>
            <p:nvPr/>
          </p:nvSpPr>
          <p:spPr>
            <a:xfrm>
              <a:off x="1178136" y="306187"/>
              <a:ext cx="3404100" cy="3404100"/>
            </a:xfrm>
            <a:prstGeom prst="pie">
              <a:avLst>
                <a:gd fmla="val 5400000" name="adj1"/>
                <a:gd fmla="val 16200000" name="adj2"/>
              </a:avLst>
            </a:pr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1"/>
            <p:cNvSpPr txBox="1"/>
            <p:nvPr/>
          </p:nvSpPr>
          <p:spPr>
            <a:xfrm>
              <a:off x="1506376" y="1197703"/>
              <a:ext cx="1215600" cy="1620900"/>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&lt;</a:t>
              </a:r>
              <a:r>
                <a:rPr lang="tr-TR" sz="1500">
                  <a:solidFill>
                    <a:schemeClr val="lt1"/>
                  </a:solidFill>
                </a:rPr>
                <a:t>d</a:t>
              </a:r>
              <a:r>
                <a:rPr b="0" i="0" lang="tr-TR" sz="1500" u="none" cap="none" strike="noStrike">
                  <a:solidFill>
                    <a:schemeClr val="lt1"/>
                  </a:solidFill>
                  <a:latin typeface="Arial"/>
                  <a:ea typeface="Arial"/>
                  <a:cs typeface="Arial"/>
                  <a:sym typeface="Arial"/>
                </a:rPr>
                <a:t>l&gt; </a:t>
              </a:r>
              <a:br>
                <a:rPr b="0" i="0" lang="tr-TR" sz="1500" u="none" cap="none" strike="noStrike">
                  <a:solidFill>
                    <a:schemeClr val="lt1"/>
                  </a:solidFill>
                  <a:latin typeface="Arial"/>
                  <a:ea typeface="Arial"/>
                  <a:cs typeface="Arial"/>
                  <a:sym typeface="Arial"/>
                </a:rPr>
              </a:br>
              <a:r>
                <a:rPr b="0" i="0" lang="tr-TR" sz="1500" u="none" cap="none" strike="noStrike">
                  <a:solidFill>
                    <a:schemeClr val="lt1"/>
                  </a:solidFill>
                  <a:latin typeface="Arial"/>
                  <a:ea typeface="Arial"/>
                  <a:cs typeface="Arial"/>
                  <a:sym typeface="Arial"/>
                </a:rPr>
                <a:t>element is used to create </a:t>
              </a:r>
              <a:r>
                <a:rPr lang="tr-TR" sz="1500">
                  <a:solidFill>
                    <a:schemeClr val="lt1"/>
                  </a:solidFill>
                </a:rPr>
                <a:t>description</a:t>
              </a:r>
              <a:r>
                <a:rPr b="0" i="0" lang="tr-TR" sz="1500" u="none" cap="none" strike="noStrike">
                  <a:solidFill>
                    <a:schemeClr val="lt1"/>
                  </a:solidFill>
                  <a:latin typeface="Arial"/>
                  <a:ea typeface="Arial"/>
                  <a:cs typeface="Arial"/>
                  <a:sym typeface="Arial"/>
                </a:rPr>
                <a:t> lists with no particular order.</a:t>
              </a:r>
              <a:endParaRPr b="0" i="0" sz="1500" u="none" cap="none" strike="noStrike">
                <a:solidFill>
                  <a:schemeClr val="lt1"/>
                </a:solidFill>
                <a:latin typeface="Arial"/>
                <a:ea typeface="Arial"/>
                <a:cs typeface="Arial"/>
                <a:sym typeface="Arial"/>
              </a:endParaRPr>
            </a:p>
          </p:txBody>
        </p:sp>
        <p:sp>
          <p:nvSpPr>
            <p:cNvPr id="318" name="Google Shape;318;p31"/>
            <p:cNvSpPr/>
            <p:nvPr/>
          </p:nvSpPr>
          <p:spPr>
            <a:xfrm>
              <a:off x="1129508" y="95465"/>
              <a:ext cx="3825300" cy="3825300"/>
            </a:xfrm>
            <a:custGeom>
              <a:rect b="b" l="l" r="r" t="t"/>
              <a:pathLst>
                <a:path extrusionOk="0" h="120000" w="120000">
                  <a:moveTo>
                    <a:pt x="60000" y="4067"/>
                  </a:moveTo>
                  <a:lnTo>
                    <a:pt x="60000" y="4067"/>
                  </a:lnTo>
                  <a:cubicBezTo>
                    <a:pt x="89912" y="4067"/>
                    <a:pt x="114529" y="27601"/>
                    <a:pt x="115876" y="57482"/>
                  </a:cubicBezTo>
                  <a:cubicBezTo>
                    <a:pt x="117222" y="87363"/>
                    <a:pt x="94821" y="113016"/>
                    <a:pt x="65031" y="115706"/>
                  </a:cubicBezTo>
                  <a:lnTo>
                    <a:pt x="65031" y="119760"/>
                  </a:lnTo>
                  <a:lnTo>
                    <a:pt x="60000" y="112882"/>
                  </a:lnTo>
                  <a:lnTo>
                    <a:pt x="65031" y="105523"/>
                  </a:lnTo>
                  <a:lnTo>
                    <a:pt x="65031" y="109576"/>
                  </a:lnTo>
                  <a:cubicBezTo>
                    <a:pt x="91437" y="106897"/>
                    <a:pt x="111108" y="83989"/>
                    <a:pt x="109767" y="57481"/>
                  </a:cubicBezTo>
                  <a:cubicBezTo>
                    <a:pt x="108425" y="30974"/>
                    <a:pt x="86542" y="10169"/>
                    <a:pt x="60000" y="10169"/>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1"/>
            <p:cNvSpPr/>
            <p:nvPr/>
          </p:nvSpPr>
          <p:spPr>
            <a:xfrm>
              <a:off x="967414" y="95465"/>
              <a:ext cx="3825300" cy="3825300"/>
            </a:xfrm>
            <a:custGeom>
              <a:rect b="b" l="l" r="r" t="t"/>
              <a:pathLst>
                <a:path extrusionOk="0" h="120000" w="120000">
                  <a:moveTo>
                    <a:pt x="60000" y="115933"/>
                  </a:moveTo>
                  <a:cubicBezTo>
                    <a:pt x="30088" y="115933"/>
                    <a:pt x="5471" y="92399"/>
                    <a:pt x="4124" y="62518"/>
                  </a:cubicBezTo>
                  <a:cubicBezTo>
                    <a:pt x="2778" y="32637"/>
                    <a:pt x="25179" y="6984"/>
                    <a:pt x="54969" y="4294"/>
                  </a:cubicBezTo>
                  <a:lnTo>
                    <a:pt x="54969" y="240"/>
                  </a:lnTo>
                  <a:lnTo>
                    <a:pt x="60000" y="7118"/>
                  </a:lnTo>
                  <a:lnTo>
                    <a:pt x="54969" y="14477"/>
                  </a:lnTo>
                  <a:lnTo>
                    <a:pt x="54969" y="10424"/>
                  </a:lnTo>
                  <a:lnTo>
                    <a:pt x="54969" y="10424"/>
                  </a:lnTo>
                  <a:cubicBezTo>
                    <a:pt x="28563" y="13103"/>
                    <a:pt x="8892" y="36011"/>
                    <a:pt x="10233" y="62519"/>
                  </a:cubicBezTo>
                  <a:cubicBezTo>
                    <a:pt x="11575" y="89026"/>
                    <a:pt x="33458" y="109831"/>
                    <a:pt x="60000" y="109831"/>
                  </a:cubicBezTo>
                  <a:close/>
                </a:path>
              </a:pathLst>
            </a:cu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20" name="Google Shape;320;p31"/>
          <p:cNvPicPr preferRelativeResize="0"/>
          <p:nvPr/>
        </p:nvPicPr>
        <p:blipFill>
          <a:blip r:embed="rId3">
            <a:alphaModFix/>
          </a:blip>
          <a:stretch>
            <a:fillRect/>
          </a:stretch>
        </p:blipFill>
        <p:spPr>
          <a:xfrm>
            <a:off x="4805683" y="849225"/>
            <a:ext cx="3884392" cy="2318387"/>
          </a:xfrm>
          <a:prstGeom prst="rect">
            <a:avLst/>
          </a:prstGeom>
          <a:noFill/>
          <a:ln cap="flat" cmpd="sng" w="9525">
            <a:solidFill>
              <a:schemeClr val="dk2"/>
            </a:solidFill>
            <a:prstDash val="solid"/>
            <a:round/>
            <a:headEnd len="sm" w="sm" type="none"/>
            <a:tailEnd len="sm" w="sm" type="none"/>
          </a:ln>
        </p:spPr>
      </p:pic>
      <p:pic>
        <p:nvPicPr>
          <p:cNvPr id="321" name="Google Shape;321;p31"/>
          <p:cNvPicPr preferRelativeResize="0"/>
          <p:nvPr/>
        </p:nvPicPr>
        <p:blipFill>
          <a:blip r:embed="rId4">
            <a:alphaModFix/>
          </a:blip>
          <a:stretch>
            <a:fillRect/>
          </a:stretch>
        </p:blipFill>
        <p:spPr>
          <a:xfrm>
            <a:off x="4805683" y="3302787"/>
            <a:ext cx="2111241" cy="1671088"/>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ctrTitle"/>
          </p:nvPr>
        </p:nvSpPr>
        <p:spPr>
          <a:xfrm>
            <a:off x="1074619" y="1908496"/>
            <a:ext cx="49626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a:solidFill>
                  <a:srgbClr val="741B47"/>
                </a:solidFill>
              </a:rPr>
              <a:t>HTML Tables</a:t>
            </a:r>
            <a:endParaRPr>
              <a:solidFill>
                <a:srgbClr val="741B47"/>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332" name="Google Shape;332;p33"/>
          <p:cNvSpPr txBox="1"/>
          <p:nvPr/>
        </p:nvSpPr>
        <p:spPr>
          <a:xfrm>
            <a:off x="747000" y="2429475"/>
            <a:ext cx="7650000" cy="668100"/>
          </a:xfrm>
          <a:prstGeom prst="rect">
            <a:avLst/>
          </a:prstGeom>
          <a:noFill/>
          <a:ln>
            <a:noFill/>
          </a:ln>
        </p:spPr>
        <p:txBody>
          <a:bodyPr anchorCtr="0" anchor="t" bIns="0" lIns="0" spcFirstLastPara="1" rIns="0" wrap="square" tIns="0">
            <a:noAutofit/>
          </a:bodyPr>
          <a:lstStyle/>
          <a:p>
            <a:pPr indent="0" lvl="0" marL="0" marR="0" rtl="0" algn="ctr">
              <a:lnSpc>
                <a:spcPct val="15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Which one is not an </a:t>
            </a:r>
            <a:r>
              <a:rPr lang="tr-TR" sz="3200">
                <a:solidFill>
                  <a:srgbClr val="8F4B6C"/>
                </a:solidFill>
                <a:latin typeface="Comic Sans MS"/>
                <a:ea typeface="Comic Sans MS"/>
                <a:cs typeface="Comic Sans MS"/>
                <a:sym typeface="Comic Sans MS"/>
              </a:rPr>
              <a:t>HTML table attribute?</a:t>
            </a:r>
            <a:endParaRPr i="0" sz="3200" u="none" cap="none" strike="noStrike">
              <a:solidFill>
                <a:srgbClr val="8F4B6C"/>
              </a:solidFill>
              <a:latin typeface="Comic Sans MS"/>
              <a:ea typeface="Comic Sans MS"/>
              <a:cs typeface="Comic Sans MS"/>
              <a:sym typeface="Comic Sans MS"/>
            </a:endParaRPr>
          </a:p>
        </p:txBody>
      </p:sp>
      <p:pic>
        <p:nvPicPr>
          <p:cNvPr id="333" name="Google Shape;333;p33"/>
          <p:cNvPicPr preferRelativeResize="0"/>
          <p:nvPr/>
        </p:nvPicPr>
        <p:blipFill>
          <a:blip r:embed="rId3">
            <a:alphaModFix/>
          </a:blip>
          <a:stretch>
            <a:fillRect/>
          </a:stretch>
        </p:blipFill>
        <p:spPr>
          <a:xfrm>
            <a:off x="3887050" y="84025"/>
            <a:ext cx="1210200" cy="1875600"/>
          </a:xfrm>
          <a:prstGeom prst="rect">
            <a:avLst/>
          </a:prstGeom>
          <a:noFill/>
          <a:ln>
            <a:noFill/>
          </a:ln>
        </p:spPr>
      </p:pic>
      <p:pic>
        <p:nvPicPr>
          <p:cNvPr id="334" name="Google Shape;334;p33">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335" name="Google Shape;335;p33">
            <a:hlinkClick r:id="rId6"/>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41" name="Google Shape;341;p34"/>
          <p:cNvSpPr txBox="1"/>
          <p:nvPr/>
        </p:nvSpPr>
        <p:spPr>
          <a:xfrm>
            <a:off x="1264525" y="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Table of Contents</a:t>
            </a:r>
            <a:endParaRPr b="0" i="0" sz="1400" u="none" cap="none" strike="noStrike">
              <a:solidFill>
                <a:srgbClr val="000000"/>
              </a:solidFill>
              <a:latin typeface="Arial"/>
              <a:ea typeface="Arial"/>
              <a:cs typeface="Arial"/>
              <a:sym typeface="Arial"/>
            </a:endParaRPr>
          </a:p>
        </p:txBody>
      </p:sp>
      <p:sp>
        <p:nvSpPr>
          <p:cNvPr id="342" name="Google Shape;342;p34"/>
          <p:cNvSpPr txBox="1"/>
          <p:nvPr/>
        </p:nvSpPr>
        <p:spPr>
          <a:xfrm>
            <a:off x="650850" y="864239"/>
            <a:ext cx="7842300" cy="3452700"/>
          </a:xfrm>
          <a:prstGeom prst="rect">
            <a:avLst/>
          </a:prstGeom>
          <a:noFill/>
          <a:ln>
            <a:noFill/>
          </a:ln>
        </p:spPr>
        <p:txBody>
          <a:bodyPr anchorCtr="0" anchor="t" bIns="0" lIns="0" spcFirstLastPara="1" rIns="0" wrap="square" tIns="0">
            <a:noAutofit/>
          </a:bodyPr>
          <a:lstStyle/>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Basic of Table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Table Border</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Colspan Attribute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Rowspan Attribute</a:t>
            </a:r>
            <a:endParaRPr b="0" i="0" sz="1400" u="none" cap="none" strike="noStrike">
              <a:solidFill>
                <a:srgbClr val="000000"/>
              </a:solidFill>
              <a:latin typeface="Arial"/>
              <a:ea typeface="Arial"/>
              <a:cs typeface="Arial"/>
              <a:sym typeface="Arial"/>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Align Attribute</a:t>
            </a:r>
            <a:endParaRPr b="0" i="0" sz="3600" u="none" cap="none" strike="noStrike">
              <a:solidFill>
                <a:schemeClr val="dk1"/>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50" name="Google Shape;50;p8"/>
          <p:cNvSpPr txBox="1"/>
          <p:nvPr/>
        </p:nvSpPr>
        <p:spPr>
          <a:xfrm>
            <a:off x="1264525" y="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Formatting</a:t>
            </a:r>
            <a:endParaRPr b="0" i="0" sz="1400" u="none" cap="none" strike="noStrike">
              <a:solidFill>
                <a:srgbClr val="000000"/>
              </a:solidFill>
              <a:latin typeface="Arial"/>
              <a:ea typeface="Arial"/>
              <a:cs typeface="Arial"/>
              <a:sym typeface="Arial"/>
            </a:endParaRPr>
          </a:p>
        </p:txBody>
      </p:sp>
      <p:sp>
        <p:nvSpPr>
          <p:cNvPr id="51" name="Google Shape;51;p8"/>
          <p:cNvSpPr txBox="1"/>
          <p:nvPr/>
        </p:nvSpPr>
        <p:spPr>
          <a:xfrm>
            <a:off x="688675" y="578400"/>
            <a:ext cx="7842300" cy="4085100"/>
          </a:xfrm>
          <a:prstGeom prst="rect">
            <a:avLst/>
          </a:prstGeom>
          <a:noFill/>
          <a:ln>
            <a:noFill/>
          </a:ln>
        </p:spPr>
        <p:txBody>
          <a:bodyPr anchorCtr="0" anchor="t" bIns="0" lIns="0" spcFirstLastPara="1" rIns="0" wrap="square" tIns="0">
            <a:noAutofit/>
          </a:bodyPr>
          <a:lstStyle/>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&lt;b&gt; Element</a:t>
            </a:r>
            <a:endParaRPr b="0" i="0" sz="2000" u="none" cap="none" strike="noStrike">
              <a:solidFill>
                <a:schemeClr val="dk1"/>
              </a:solidFill>
              <a:latin typeface="Raleway"/>
              <a:ea typeface="Raleway"/>
              <a:cs typeface="Raleway"/>
              <a:sym typeface="Raleway"/>
            </a:endParaRPr>
          </a:p>
          <a:p>
            <a:pPr indent="-355600" lvl="0" marL="457200" marR="0" rtl="0" algn="l">
              <a:lnSpc>
                <a:spcPct val="110000"/>
              </a:lnSpc>
              <a:spcBef>
                <a:spcPts val="600"/>
              </a:spcBef>
              <a:spcAft>
                <a:spcPts val="0"/>
              </a:spcAft>
              <a:buClr>
                <a:srgbClr val="FF0000"/>
              </a:buClr>
              <a:buSzPts val="2000"/>
              <a:buFont typeface="Raleway"/>
              <a:buChar char="▶"/>
            </a:pPr>
            <a:r>
              <a:rPr b="1" i="0" lang="tr-TR" sz="2000" u="none" cap="none" strike="noStrike">
                <a:solidFill>
                  <a:srgbClr val="FF0000"/>
                </a:solidFill>
                <a:latin typeface="Raleway"/>
                <a:ea typeface="Raleway"/>
                <a:cs typeface="Raleway"/>
                <a:sym typeface="Raleway"/>
              </a:rPr>
              <a:t>&lt;strong&gt; Element</a:t>
            </a:r>
            <a:endParaRPr b="1" i="0" sz="2000" u="none" cap="none" strike="noStrike">
              <a:solidFill>
                <a:srgbClr val="FF0000"/>
              </a:solidFill>
              <a:latin typeface="Raleway"/>
              <a:ea typeface="Raleway"/>
              <a:cs typeface="Raleway"/>
              <a:sym typeface="Raleway"/>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&lt;i&gt; Element</a:t>
            </a:r>
            <a:endParaRPr b="0" i="0" sz="2000" u="none" cap="none" strike="noStrike">
              <a:solidFill>
                <a:schemeClr val="dk1"/>
              </a:solidFill>
              <a:latin typeface="Raleway"/>
              <a:ea typeface="Raleway"/>
              <a:cs typeface="Raleway"/>
              <a:sym typeface="Raleway"/>
            </a:endParaRPr>
          </a:p>
          <a:p>
            <a:pPr indent="-355600" lvl="0" marL="457200" marR="0" rtl="0" algn="l">
              <a:lnSpc>
                <a:spcPct val="110000"/>
              </a:lnSpc>
              <a:spcBef>
                <a:spcPts val="600"/>
              </a:spcBef>
              <a:spcAft>
                <a:spcPts val="0"/>
              </a:spcAft>
              <a:buClr>
                <a:srgbClr val="FF0000"/>
              </a:buClr>
              <a:buSzPts val="2000"/>
              <a:buFont typeface="Raleway"/>
              <a:buChar char="▶"/>
            </a:pPr>
            <a:r>
              <a:rPr b="1" i="0" lang="tr-TR" sz="2000" u="none" cap="none" strike="noStrike">
                <a:solidFill>
                  <a:srgbClr val="FF0000"/>
                </a:solidFill>
                <a:latin typeface="Raleway"/>
                <a:ea typeface="Raleway"/>
                <a:cs typeface="Raleway"/>
                <a:sym typeface="Raleway"/>
              </a:rPr>
              <a:t>&lt;em&gt; Element</a:t>
            </a:r>
            <a:endParaRPr b="1" i="0" sz="2000" u="none" cap="none" strike="noStrike">
              <a:solidFill>
                <a:srgbClr val="FF0000"/>
              </a:solidFill>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&lt;small&gt; Element</a:t>
            </a:r>
            <a:endParaRPr b="0" i="0" sz="2000" u="none" cap="none" strike="noStrike">
              <a:solidFill>
                <a:schemeClr val="dk1"/>
              </a:solidFill>
              <a:latin typeface="Raleway"/>
              <a:ea typeface="Raleway"/>
              <a:cs typeface="Raleway"/>
              <a:sym typeface="Raleway"/>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&lt;sup&gt; Element</a:t>
            </a:r>
            <a:endParaRPr b="0" i="0" sz="2000" u="none" cap="none" strike="noStrike">
              <a:solidFill>
                <a:schemeClr val="dk1"/>
              </a:solidFill>
              <a:latin typeface="Raleway"/>
              <a:ea typeface="Raleway"/>
              <a:cs typeface="Raleway"/>
              <a:sym typeface="Raleway"/>
            </a:endParaRPr>
          </a:p>
          <a:p>
            <a:pPr indent="-355600" lvl="0" marL="457200" marR="0" rtl="0" algn="l">
              <a:lnSpc>
                <a:spcPct val="110000"/>
              </a:lnSpc>
              <a:spcBef>
                <a:spcPts val="600"/>
              </a:spcBef>
              <a:spcAft>
                <a:spcPts val="0"/>
              </a:spcAft>
              <a:buClr>
                <a:schemeClr val="dk1"/>
              </a:buClr>
              <a:buSzPts val="2000"/>
              <a:buFont typeface="Raleway"/>
              <a:buChar char="▶"/>
            </a:pPr>
            <a:r>
              <a:rPr lang="tr-TR" sz="2000">
                <a:solidFill>
                  <a:schemeClr val="dk1"/>
                </a:solidFill>
                <a:latin typeface="Raleway"/>
                <a:ea typeface="Raleway"/>
                <a:cs typeface="Raleway"/>
                <a:sym typeface="Raleway"/>
              </a:rPr>
              <a:t>&lt;sub&gt; Element</a:t>
            </a:r>
            <a:endParaRPr sz="2000">
              <a:solidFill>
                <a:schemeClr val="dk1"/>
              </a:solidFill>
              <a:latin typeface="Raleway"/>
              <a:ea typeface="Raleway"/>
              <a:cs typeface="Raleway"/>
              <a:sym typeface="Raleway"/>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&lt;mark&gt; Element</a:t>
            </a:r>
            <a:endParaRPr b="0" i="0" sz="2000" u="none" cap="none" strike="noStrike">
              <a:solidFill>
                <a:srgbClr val="000000"/>
              </a:solidFill>
              <a:latin typeface="Arial"/>
              <a:ea typeface="Arial"/>
              <a:cs typeface="Arial"/>
              <a:sym typeface="Arial"/>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&lt;ins&gt; Element</a:t>
            </a:r>
            <a:endParaRPr b="0" i="0" sz="2000" u="none" cap="none" strike="noStrike">
              <a:solidFill>
                <a:srgbClr val="000000"/>
              </a:solidFill>
              <a:latin typeface="Arial"/>
              <a:ea typeface="Arial"/>
              <a:cs typeface="Arial"/>
              <a:sym typeface="Arial"/>
            </a:endParaRPr>
          </a:p>
          <a:p>
            <a:pPr indent="-355600" lvl="0" marL="457200" marR="0" rtl="0" algn="l">
              <a:lnSpc>
                <a:spcPct val="110000"/>
              </a:lnSpc>
              <a:spcBef>
                <a:spcPts val="600"/>
              </a:spcBef>
              <a:spcAft>
                <a:spcPts val="0"/>
              </a:spcAft>
              <a:buClr>
                <a:srgbClr val="741B47"/>
              </a:buClr>
              <a:buSzPts val="2000"/>
              <a:buFont typeface="Raleway"/>
              <a:buChar char="▶"/>
            </a:pPr>
            <a:r>
              <a:rPr b="0" i="0" lang="tr-TR" sz="2000" u="none" cap="none" strike="noStrike">
                <a:solidFill>
                  <a:schemeClr val="dk1"/>
                </a:solidFill>
                <a:latin typeface="Raleway"/>
                <a:ea typeface="Raleway"/>
                <a:cs typeface="Raleway"/>
                <a:sym typeface="Raleway"/>
              </a:rPr>
              <a:t>&lt;del&gt; Element</a:t>
            </a:r>
            <a:endParaRPr b="0" i="0" sz="2000" u="none" cap="none" strike="noStrike">
              <a:solidFill>
                <a:schemeClr val="dk1"/>
              </a:solidFill>
              <a:latin typeface="Raleway"/>
              <a:ea typeface="Raleway"/>
              <a:cs typeface="Raleway"/>
              <a:sym typeface="Raleway"/>
            </a:endParaRPr>
          </a:p>
          <a:p>
            <a:pPr indent="-228600" lvl="0" marL="457200" marR="0" rtl="0" algn="l">
              <a:lnSpc>
                <a:spcPct val="110000"/>
              </a:lnSpc>
              <a:spcBef>
                <a:spcPts val="600"/>
              </a:spcBef>
              <a:spcAft>
                <a:spcPts val="0"/>
              </a:spcAft>
              <a:buClr>
                <a:srgbClr val="741B47"/>
              </a:buClr>
              <a:buSzPts val="3600"/>
              <a:buFont typeface="Raleway"/>
              <a:buNone/>
            </a:pPr>
            <a:r>
              <a:t/>
            </a:r>
            <a:endParaRPr b="0" i="0" sz="2000" u="none" cap="none" strike="noStrike">
              <a:solidFill>
                <a:schemeClr val="dk1"/>
              </a:solidFill>
              <a:latin typeface="Raleway"/>
              <a:ea typeface="Raleway"/>
              <a:cs typeface="Raleway"/>
              <a:sym typeface="Raleway"/>
            </a:endParaRPr>
          </a:p>
          <a:p>
            <a:pPr indent="-228600" lvl="0" marL="457200" marR="0" rtl="0" algn="l">
              <a:lnSpc>
                <a:spcPct val="110000"/>
              </a:lnSpc>
              <a:spcBef>
                <a:spcPts val="600"/>
              </a:spcBef>
              <a:spcAft>
                <a:spcPts val="0"/>
              </a:spcAft>
              <a:buClr>
                <a:srgbClr val="741B47"/>
              </a:buClr>
              <a:buSzPts val="3600"/>
              <a:buFont typeface="Raleway"/>
              <a:buNone/>
            </a:pPr>
            <a:r>
              <a:t/>
            </a:r>
            <a:endParaRPr b="0" i="0" sz="2000" u="none" cap="none" strike="noStrike">
              <a:solidFill>
                <a:schemeClr val="dk1"/>
              </a:solidFill>
              <a:latin typeface="Raleway"/>
              <a:ea typeface="Raleway"/>
              <a:cs typeface="Raleway"/>
              <a:sym typeface="Raleway"/>
            </a:endParaRPr>
          </a:p>
          <a:p>
            <a:pPr indent="-228600" lvl="0" marL="457200" marR="0" rtl="0" algn="l">
              <a:lnSpc>
                <a:spcPct val="110000"/>
              </a:lnSpc>
              <a:spcBef>
                <a:spcPts val="600"/>
              </a:spcBef>
              <a:spcAft>
                <a:spcPts val="0"/>
              </a:spcAft>
              <a:buClr>
                <a:srgbClr val="741B47"/>
              </a:buClr>
              <a:buSzPts val="3600"/>
              <a:buFont typeface="Raleway"/>
              <a:buNone/>
            </a:pPr>
            <a:r>
              <a:t/>
            </a:r>
            <a:endParaRPr b="0" i="0" sz="2000" u="none" cap="none" strike="noStrike">
              <a:solidFill>
                <a:schemeClr val="dk1"/>
              </a:solidFill>
              <a:latin typeface="Raleway"/>
              <a:ea typeface="Raleway"/>
              <a:cs typeface="Raleway"/>
              <a:sym typeface="Raleway"/>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ctrTitle"/>
          </p:nvPr>
        </p:nvSpPr>
        <p:spPr>
          <a:xfrm>
            <a:off x="1010730" y="2196234"/>
            <a:ext cx="4676700" cy="7299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Basic of Table</a:t>
            </a:r>
            <a:endParaRPr>
              <a:solidFill>
                <a:srgbClr val="741B47"/>
              </a:solidFill>
            </a:endParaRPr>
          </a:p>
        </p:txBody>
      </p:sp>
      <p:sp>
        <p:nvSpPr>
          <p:cNvPr id="348" name="Google Shape;348;p35"/>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1</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54" name="Google Shape;354;p36"/>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Basics of Table</a:t>
            </a:r>
            <a:endParaRPr>
              <a:solidFill>
                <a:srgbClr val="741B47"/>
              </a:solidFill>
            </a:endParaRPr>
          </a:p>
        </p:txBody>
      </p:sp>
      <p:grpSp>
        <p:nvGrpSpPr>
          <p:cNvPr id="355" name="Google Shape;355;p36"/>
          <p:cNvGrpSpPr/>
          <p:nvPr/>
        </p:nvGrpSpPr>
        <p:grpSpPr>
          <a:xfrm>
            <a:off x="250310" y="910197"/>
            <a:ext cx="3939576" cy="3939576"/>
            <a:chOff x="973323" y="38327"/>
            <a:chExt cx="3939576" cy="3939576"/>
          </a:xfrm>
        </p:grpSpPr>
        <p:sp>
          <p:nvSpPr>
            <p:cNvPr id="356" name="Google Shape;356;p36"/>
            <p:cNvSpPr/>
            <p:nvPr/>
          </p:nvSpPr>
          <p:spPr>
            <a:xfrm>
              <a:off x="1298321" y="249049"/>
              <a:ext cx="3404100" cy="3404100"/>
            </a:xfrm>
            <a:prstGeom prst="pie">
              <a:avLst>
                <a:gd fmla="val 16200000" name="adj1"/>
                <a:gd fmla="val 0" name="adj2"/>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6"/>
            <p:cNvSpPr txBox="1"/>
            <p:nvPr/>
          </p:nvSpPr>
          <p:spPr>
            <a:xfrm>
              <a:off x="3105261" y="954562"/>
              <a:ext cx="1256100" cy="932100"/>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The &lt;tr&gt;</a:t>
              </a:r>
              <a:br>
                <a:rPr b="0" i="0" lang="tr-TR" sz="1300" u="none" cap="none" strike="noStrike">
                  <a:solidFill>
                    <a:schemeClr val="lt1"/>
                  </a:solidFill>
                  <a:latin typeface="Arial"/>
                  <a:ea typeface="Arial"/>
                  <a:cs typeface="Arial"/>
                  <a:sym typeface="Arial"/>
                </a:rPr>
              </a:br>
              <a:r>
                <a:rPr b="0" i="0" lang="tr-TR" sz="1300" u="none" cap="none" strike="noStrike">
                  <a:solidFill>
                    <a:schemeClr val="lt1"/>
                  </a:solidFill>
                  <a:latin typeface="Arial"/>
                  <a:ea typeface="Arial"/>
                  <a:cs typeface="Arial"/>
                  <a:sym typeface="Arial"/>
                </a:rPr>
                <a:t>tag is used to define each table row</a:t>
              </a:r>
              <a:endParaRPr b="0" i="0" sz="1300" u="none" cap="none" strike="noStrike">
                <a:solidFill>
                  <a:schemeClr val="lt1"/>
                </a:solidFill>
                <a:latin typeface="Arial"/>
                <a:ea typeface="Arial"/>
                <a:cs typeface="Arial"/>
                <a:sym typeface="Arial"/>
              </a:endParaRPr>
            </a:p>
          </p:txBody>
        </p:sp>
        <p:sp>
          <p:nvSpPr>
            <p:cNvPr id="358" name="Google Shape;358;p36"/>
            <p:cNvSpPr/>
            <p:nvPr/>
          </p:nvSpPr>
          <p:spPr>
            <a:xfrm>
              <a:off x="1298321" y="363325"/>
              <a:ext cx="3404100" cy="3404100"/>
            </a:xfrm>
            <a:prstGeom prst="pie">
              <a:avLst>
                <a:gd fmla="val 0" name="adj1"/>
                <a:gd fmla="val 5400000" name="adj2"/>
              </a:avLst>
            </a:prstGeom>
            <a:solidFill>
              <a:srgbClr val="741B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6"/>
            <p:cNvSpPr txBox="1"/>
            <p:nvPr/>
          </p:nvSpPr>
          <p:spPr>
            <a:xfrm>
              <a:off x="3105261" y="2129742"/>
              <a:ext cx="1256100" cy="932100"/>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The &lt;th&gt; </a:t>
              </a:r>
              <a:br>
                <a:rPr b="0" i="0" lang="tr-TR" sz="1300" u="none" cap="none" strike="noStrike">
                  <a:solidFill>
                    <a:schemeClr val="lt1"/>
                  </a:solidFill>
                  <a:latin typeface="Arial"/>
                  <a:ea typeface="Arial"/>
                  <a:cs typeface="Arial"/>
                  <a:sym typeface="Arial"/>
                </a:rPr>
              </a:br>
              <a:r>
                <a:rPr b="0" i="0" lang="tr-TR" sz="1300" u="none" cap="none" strike="noStrike">
                  <a:solidFill>
                    <a:schemeClr val="lt1"/>
                  </a:solidFill>
                  <a:latin typeface="Arial"/>
                  <a:ea typeface="Arial"/>
                  <a:cs typeface="Arial"/>
                  <a:sym typeface="Arial"/>
                </a:rPr>
                <a:t>tag defines a table header</a:t>
              </a:r>
              <a:endParaRPr b="0" i="0" sz="1300" u="none" cap="none" strike="noStrike">
                <a:solidFill>
                  <a:schemeClr val="lt1"/>
                </a:solidFill>
                <a:latin typeface="Arial"/>
                <a:ea typeface="Arial"/>
                <a:cs typeface="Arial"/>
                <a:sym typeface="Arial"/>
              </a:endParaRPr>
            </a:p>
          </p:txBody>
        </p:sp>
        <p:sp>
          <p:nvSpPr>
            <p:cNvPr id="360" name="Google Shape;360;p36"/>
            <p:cNvSpPr/>
            <p:nvPr/>
          </p:nvSpPr>
          <p:spPr>
            <a:xfrm>
              <a:off x="1184044" y="363325"/>
              <a:ext cx="3404100" cy="3404100"/>
            </a:xfrm>
            <a:prstGeom prst="pie">
              <a:avLst>
                <a:gd fmla="val 5400000" name="adj1"/>
                <a:gd fmla="val 10800000" name="adj2"/>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6"/>
            <p:cNvSpPr txBox="1"/>
            <p:nvPr/>
          </p:nvSpPr>
          <p:spPr>
            <a:xfrm>
              <a:off x="1524847" y="2129742"/>
              <a:ext cx="1256100" cy="932100"/>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A table cell is defined with the &lt;td&gt; tag</a:t>
              </a:r>
              <a:endParaRPr b="0" i="0" sz="1300" u="none" cap="none" strike="noStrike">
                <a:solidFill>
                  <a:schemeClr val="lt1"/>
                </a:solidFill>
                <a:latin typeface="Arial"/>
                <a:ea typeface="Arial"/>
                <a:cs typeface="Arial"/>
                <a:sym typeface="Arial"/>
              </a:endParaRPr>
            </a:p>
          </p:txBody>
        </p:sp>
        <p:sp>
          <p:nvSpPr>
            <p:cNvPr id="362" name="Google Shape;362;p36"/>
            <p:cNvSpPr/>
            <p:nvPr/>
          </p:nvSpPr>
          <p:spPr>
            <a:xfrm>
              <a:off x="1184044" y="249049"/>
              <a:ext cx="3404100" cy="3404100"/>
            </a:xfrm>
            <a:prstGeom prst="pie">
              <a:avLst>
                <a:gd fmla="val 10800000" name="adj1"/>
                <a:gd fmla="val 16200000" name="adj2"/>
              </a:avLst>
            </a:prstGeom>
            <a:solidFill>
              <a:srgbClr val="741B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6"/>
            <p:cNvSpPr txBox="1"/>
            <p:nvPr/>
          </p:nvSpPr>
          <p:spPr>
            <a:xfrm>
              <a:off x="1524847" y="954562"/>
              <a:ext cx="1256100" cy="932100"/>
            </a:xfrm>
            <a:prstGeom prst="rect">
              <a:avLst/>
            </a:prstGeom>
            <a:noFill/>
            <a:ln>
              <a:noFill/>
            </a:ln>
          </p:spPr>
          <p:txBody>
            <a:bodyPr anchorCtr="0" anchor="ctr" bIns="16500" lIns="16500" spcFirstLastPara="1" rIns="16500" wrap="square" tIns="16500">
              <a:noAutofit/>
            </a:bodyPr>
            <a:lstStyle/>
            <a:p>
              <a:pPr indent="0" lvl="0" marL="0" marR="0" rtl="0" algn="ctr">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In order to create a table in HTML, we use &lt;table&gt; tag</a:t>
              </a:r>
              <a:endParaRPr b="0" i="0" sz="1300" u="none" cap="none" strike="noStrike">
                <a:solidFill>
                  <a:schemeClr val="lt1"/>
                </a:solidFill>
                <a:latin typeface="Arial"/>
                <a:ea typeface="Arial"/>
                <a:cs typeface="Arial"/>
                <a:sym typeface="Arial"/>
              </a:endParaRPr>
            </a:p>
          </p:txBody>
        </p:sp>
        <p:sp>
          <p:nvSpPr>
            <p:cNvPr id="364" name="Google Shape;364;p36"/>
            <p:cNvSpPr/>
            <p:nvPr/>
          </p:nvSpPr>
          <p:spPr>
            <a:xfrm>
              <a:off x="1087599" y="38327"/>
              <a:ext cx="3825300" cy="3825300"/>
            </a:xfrm>
            <a:custGeom>
              <a:rect b="b" l="l" r="r" t="t"/>
              <a:pathLst>
                <a:path extrusionOk="0" h="120000" w="120000">
                  <a:moveTo>
                    <a:pt x="60000" y="4067"/>
                  </a:moveTo>
                  <a:lnTo>
                    <a:pt x="60000" y="4067"/>
                  </a:lnTo>
                  <a:cubicBezTo>
                    <a:pt x="88941" y="4067"/>
                    <a:pt x="113103" y="26145"/>
                    <a:pt x="115706" y="54969"/>
                  </a:cubicBezTo>
                  <a:lnTo>
                    <a:pt x="119760" y="54969"/>
                  </a:lnTo>
                  <a:lnTo>
                    <a:pt x="112882" y="60000"/>
                  </a:lnTo>
                  <a:lnTo>
                    <a:pt x="105523" y="54969"/>
                  </a:lnTo>
                  <a:lnTo>
                    <a:pt x="109576" y="54969"/>
                  </a:lnTo>
                  <a:lnTo>
                    <a:pt x="109576" y="54969"/>
                  </a:lnTo>
                  <a:cubicBezTo>
                    <a:pt x="106994" y="29527"/>
                    <a:pt x="85573" y="10169"/>
                    <a:pt x="60000" y="10169"/>
                  </a:cubicBezTo>
                  <a:close/>
                </a:path>
              </a:pathLst>
            </a:custGeom>
            <a:solidFill>
              <a:srgbClr val="741B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6"/>
            <p:cNvSpPr/>
            <p:nvPr/>
          </p:nvSpPr>
          <p:spPr>
            <a:xfrm>
              <a:off x="1087599" y="152603"/>
              <a:ext cx="3825300" cy="3825300"/>
            </a:xfrm>
            <a:custGeom>
              <a:rect b="b" l="l" r="r" t="t"/>
              <a:pathLst>
                <a:path extrusionOk="0" h="120000" w="120000">
                  <a:moveTo>
                    <a:pt x="115933" y="60000"/>
                  </a:moveTo>
                  <a:lnTo>
                    <a:pt x="115933" y="60000"/>
                  </a:lnTo>
                  <a:cubicBezTo>
                    <a:pt x="115933" y="88941"/>
                    <a:pt x="93855" y="113103"/>
                    <a:pt x="65031" y="115706"/>
                  </a:cubicBezTo>
                  <a:lnTo>
                    <a:pt x="65031" y="119760"/>
                  </a:lnTo>
                  <a:lnTo>
                    <a:pt x="60000" y="112882"/>
                  </a:lnTo>
                  <a:lnTo>
                    <a:pt x="65031" y="105523"/>
                  </a:lnTo>
                  <a:lnTo>
                    <a:pt x="65031" y="109576"/>
                  </a:lnTo>
                  <a:cubicBezTo>
                    <a:pt x="90473" y="106994"/>
                    <a:pt x="109831" y="85573"/>
                    <a:pt x="109831" y="60000"/>
                  </a:cubicBezTo>
                  <a:close/>
                </a:path>
              </a:pathLst>
            </a:cu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6"/>
            <p:cNvSpPr/>
            <p:nvPr/>
          </p:nvSpPr>
          <p:spPr>
            <a:xfrm>
              <a:off x="973323" y="152603"/>
              <a:ext cx="3825300" cy="3825300"/>
            </a:xfrm>
            <a:custGeom>
              <a:rect b="b" l="l" r="r" t="t"/>
              <a:pathLst>
                <a:path extrusionOk="0" h="120000" w="120000">
                  <a:moveTo>
                    <a:pt x="60000" y="115933"/>
                  </a:moveTo>
                  <a:cubicBezTo>
                    <a:pt x="31059" y="115933"/>
                    <a:pt x="6897" y="93855"/>
                    <a:pt x="4294" y="65031"/>
                  </a:cubicBezTo>
                  <a:lnTo>
                    <a:pt x="240" y="65031"/>
                  </a:lnTo>
                  <a:lnTo>
                    <a:pt x="7118" y="60000"/>
                  </a:lnTo>
                  <a:lnTo>
                    <a:pt x="14477" y="65031"/>
                  </a:lnTo>
                  <a:lnTo>
                    <a:pt x="10424" y="65031"/>
                  </a:lnTo>
                  <a:lnTo>
                    <a:pt x="10424" y="65031"/>
                  </a:lnTo>
                  <a:cubicBezTo>
                    <a:pt x="13006" y="90473"/>
                    <a:pt x="34427" y="109831"/>
                    <a:pt x="60000" y="109831"/>
                  </a:cubicBezTo>
                  <a:close/>
                </a:path>
              </a:pathLst>
            </a:custGeom>
            <a:solidFill>
              <a:srgbClr val="741B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6"/>
            <p:cNvSpPr/>
            <p:nvPr/>
          </p:nvSpPr>
          <p:spPr>
            <a:xfrm>
              <a:off x="973323" y="38327"/>
              <a:ext cx="3825300" cy="3825300"/>
            </a:xfrm>
            <a:custGeom>
              <a:rect b="b" l="l" r="r" t="t"/>
              <a:pathLst>
                <a:path extrusionOk="0" h="120000" w="120000">
                  <a:moveTo>
                    <a:pt x="4067" y="60000"/>
                  </a:moveTo>
                  <a:lnTo>
                    <a:pt x="4067" y="60000"/>
                  </a:lnTo>
                  <a:cubicBezTo>
                    <a:pt x="4067" y="31059"/>
                    <a:pt x="26145" y="6897"/>
                    <a:pt x="54969" y="4294"/>
                  </a:cubicBezTo>
                  <a:lnTo>
                    <a:pt x="54969" y="240"/>
                  </a:lnTo>
                  <a:lnTo>
                    <a:pt x="60000" y="7118"/>
                  </a:lnTo>
                  <a:lnTo>
                    <a:pt x="54969" y="14477"/>
                  </a:lnTo>
                  <a:lnTo>
                    <a:pt x="54969" y="10424"/>
                  </a:lnTo>
                  <a:lnTo>
                    <a:pt x="54969" y="10424"/>
                  </a:lnTo>
                  <a:cubicBezTo>
                    <a:pt x="29527" y="13006"/>
                    <a:pt x="10169" y="34427"/>
                    <a:pt x="10169" y="60000"/>
                  </a:cubicBezTo>
                  <a:close/>
                </a:path>
              </a:pathLst>
            </a:custGeom>
            <a:solidFill>
              <a:srgbClr val="C27BA0"/>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68" name="Google Shape;368;p36"/>
          <p:cNvPicPr preferRelativeResize="0"/>
          <p:nvPr/>
        </p:nvPicPr>
        <p:blipFill rotWithShape="1">
          <a:blip r:embed="rId3">
            <a:alphaModFix/>
          </a:blip>
          <a:srcRect b="15434" l="0" r="66744" t="15538"/>
          <a:stretch/>
        </p:blipFill>
        <p:spPr>
          <a:xfrm>
            <a:off x="4795284" y="726861"/>
            <a:ext cx="3551276" cy="414418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74" name="Google Shape;374;p37"/>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Basics of Table</a:t>
            </a:r>
            <a:endParaRPr>
              <a:solidFill>
                <a:srgbClr val="741B47"/>
              </a:solidFill>
            </a:endParaRPr>
          </a:p>
        </p:txBody>
      </p:sp>
      <p:pic>
        <p:nvPicPr>
          <p:cNvPr id="375" name="Google Shape;375;p37"/>
          <p:cNvPicPr preferRelativeResize="0"/>
          <p:nvPr/>
        </p:nvPicPr>
        <p:blipFill rotWithShape="1">
          <a:blip r:embed="rId3">
            <a:alphaModFix/>
          </a:blip>
          <a:srcRect b="0" l="0" r="0" t="0"/>
          <a:stretch/>
        </p:blipFill>
        <p:spPr>
          <a:xfrm>
            <a:off x="646289" y="1066900"/>
            <a:ext cx="7473244" cy="317841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8"/>
          <p:cNvSpPr txBox="1"/>
          <p:nvPr>
            <p:ph type="ctrTitle"/>
          </p:nvPr>
        </p:nvSpPr>
        <p:spPr>
          <a:xfrm>
            <a:off x="1010730" y="2242143"/>
            <a:ext cx="46767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Table Border</a:t>
            </a:r>
            <a:endParaRPr>
              <a:solidFill>
                <a:srgbClr val="741B47"/>
              </a:solidFill>
            </a:endParaRPr>
          </a:p>
        </p:txBody>
      </p:sp>
      <p:sp>
        <p:nvSpPr>
          <p:cNvPr id="381" name="Google Shape;381;p38"/>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2</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87" name="Google Shape;387;p39"/>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Table Border</a:t>
            </a:r>
            <a:endParaRPr>
              <a:solidFill>
                <a:srgbClr val="741B47"/>
              </a:solidFill>
            </a:endParaRPr>
          </a:p>
        </p:txBody>
      </p:sp>
      <p:sp>
        <p:nvSpPr>
          <p:cNvPr id="388" name="Google Shape;388;p39"/>
          <p:cNvSpPr/>
          <p:nvPr/>
        </p:nvSpPr>
        <p:spPr>
          <a:xfrm>
            <a:off x="431800" y="991702"/>
            <a:ext cx="37980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373A3C"/>
                </a:solidFill>
                <a:latin typeface="Arial"/>
                <a:ea typeface="Arial"/>
                <a:cs typeface="Arial"/>
                <a:sym typeface="Arial"/>
              </a:rPr>
              <a:t>We can add border to table with </a:t>
            </a:r>
            <a:r>
              <a:rPr b="1" i="0" lang="tr-TR" sz="1400" u="none" cap="none" strike="noStrike">
                <a:solidFill>
                  <a:srgbClr val="373A3C"/>
                </a:solidFill>
                <a:latin typeface="Arial"/>
                <a:ea typeface="Arial"/>
                <a:cs typeface="Arial"/>
                <a:sym typeface="Arial"/>
              </a:rPr>
              <a:t>border</a:t>
            </a:r>
            <a:r>
              <a:rPr b="0" i="0" lang="tr-TR" sz="1400" u="none" cap="none" strike="noStrike">
                <a:solidFill>
                  <a:srgbClr val="373A3C"/>
                </a:solidFill>
                <a:latin typeface="Arial"/>
                <a:ea typeface="Arial"/>
                <a:cs typeface="Arial"/>
                <a:sym typeface="Arial"/>
              </a:rPr>
              <a:t> attribute in table tag like example.</a:t>
            </a:r>
            <a:endParaRPr b="0" i="0" sz="1400" u="none" cap="none" strike="noStrike">
              <a:solidFill>
                <a:srgbClr val="000000"/>
              </a:solidFill>
              <a:latin typeface="Arial"/>
              <a:ea typeface="Arial"/>
              <a:cs typeface="Arial"/>
              <a:sym typeface="Arial"/>
            </a:endParaRPr>
          </a:p>
        </p:txBody>
      </p:sp>
      <p:sp>
        <p:nvSpPr>
          <p:cNvPr id="389" name="Google Shape;389;p39"/>
          <p:cNvSpPr/>
          <p:nvPr/>
        </p:nvSpPr>
        <p:spPr>
          <a:xfrm>
            <a:off x="500264" y="1862326"/>
            <a:ext cx="2605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tr-TR" sz="1400" u="none" cap="none" strike="noStrike">
                <a:solidFill>
                  <a:srgbClr val="741B47"/>
                </a:solidFill>
                <a:latin typeface="Arial"/>
                <a:ea typeface="Arial"/>
                <a:cs typeface="Arial"/>
                <a:sym typeface="Arial"/>
              </a:rPr>
              <a:t>&lt;table border = "number "&gt;</a:t>
            </a:r>
            <a:endParaRPr b="1" i="0" sz="1400" u="none" cap="none" strike="noStrike">
              <a:solidFill>
                <a:srgbClr val="741B47"/>
              </a:solidFill>
              <a:latin typeface="Arial"/>
              <a:ea typeface="Arial"/>
              <a:cs typeface="Arial"/>
              <a:sym typeface="Arial"/>
            </a:endParaRPr>
          </a:p>
        </p:txBody>
      </p:sp>
      <p:pic>
        <p:nvPicPr>
          <p:cNvPr id="390" name="Google Shape;390;p39"/>
          <p:cNvPicPr preferRelativeResize="0"/>
          <p:nvPr/>
        </p:nvPicPr>
        <p:blipFill rotWithShape="1">
          <a:blip r:embed="rId3">
            <a:alphaModFix/>
          </a:blip>
          <a:srcRect b="11505" l="0" r="66977" t="15539"/>
          <a:stretch/>
        </p:blipFill>
        <p:spPr>
          <a:xfrm>
            <a:off x="4910773" y="800100"/>
            <a:ext cx="3317358" cy="412041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0"/>
          <p:cNvSpPr txBox="1"/>
          <p:nvPr>
            <p:ph type="ctrTitle"/>
          </p:nvPr>
        </p:nvSpPr>
        <p:spPr>
          <a:xfrm>
            <a:off x="1010729" y="2242143"/>
            <a:ext cx="51348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Colspan Attribute</a:t>
            </a:r>
            <a:endParaRPr>
              <a:solidFill>
                <a:srgbClr val="741B47"/>
              </a:solidFill>
            </a:endParaRPr>
          </a:p>
        </p:txBody>
      </p:sp>
      <p:sp>
        <p:nvSpPr>
          <p:cNvPr id="396" name="Google Shape;396;p40"/>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3</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02" name="Google Shape;402;p41"/>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Colspan Attribute</a:t>
            </a:r>
            <a:endParaRPr>
              <a:solidFill>
                <a:srgbClr val="741B47"/>
              </a:solidFill>
            </a:endParaRPr>
          </a:p>
        </p:txBody>
      </p:sp>
      <p:sp>
        <p:nvSpPr>
          <p:cNvPr id="403" name="Google Shape;403;p41"/>
          <p:cNvSpPr/>
          <p:nvPr/>
        </p:nvSpPr>
        <p:spPr>
          <a:xfrm>
            <a:off x="431799" y="948961"/>
            <a:ext cx="37980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Arial"/>
                <a:ea typeface="Arial"/>
                <a:cs typeface="Arial"/>
                <a:sym typeface="Arial"/>
              </a:rPr>
              <a:t>We can span two or more columns by using the colspan attribute like example.</a:t>
            </a:r>
            <a:endParaRPr b="0" i="0" sz="1400" u="none" cap="none" strike="noStrike">
              <a:solidFill>
                <a:srgbClr val="000000"/>
              </a:solidFill>
              <a:latin typeface="Arial"/>
              <a:ea typeface="Arial"/>
              <a:cs typeface="Arial"/>
              <a:sym typeface="Arial"/>
            </a:endParaRPr>
          </a:p>
        </p:txBody>
      </p:sp>
      <p:sp>
        <p:nvSpPr>
          <p:cNvPr id="404" name="Google Shape;404;p41"/>
          <p:cNvSpPr/>
          <p:nvPr/>
        </p:nvSpPr>
        <p:spPr>
          <a:xfrm>
            <a:off x="431799" y="1782058"/>
            <a:ext cx="34809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tr-TR" sz="1400" u="none" cap="none" strike="noStrike">
                <a:solidFill>
                  <a:srgbClr val="741B47"/>
                </a:solidFill>
                <a:latin typeface="Arial"/>
                <a:ea typeface="Arial"/>
                <a:cs typeface="Arial"/>
                <a:sym typeface="Arial"/>
              </a:rPr>
              <a:t>&lt;td colspan =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2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 &gt; </a:t>
            </a:r>
            <a:r>
              <a:rPr b="1" i="0" lang="tr-TR" sz="1400" u="none" cap="none" strike="noStrike">
                <a:solidFill>
                  <a:srgbClr val="741B47"/>
                </a:solidFill>
                <a:latin typeface="Times New Roman"/>
                <a:ea typeface="Times New Roman"/>
                <a:cs typeface="Times New Roman"/>
                <a:sym typeface="Times New Roman"/>
              </a:rPr>
              <a:t>Java</a:t>
            </a:r>
            <a:r>
              <a:rPr b="1" i="0" lang="tr-TR" sz="1400" u="none" cap="none" strike="noStrike">
                <a:solidFill>
                  <a:srgbClr val="741B47"/>
                </a:solidFill>
                <a:latin typeface="Arial"/>
                <a:ea typeface="Arial"/>
                <a:cs typeface="Arial"/>
                <a:sym typeface="Arial"/>
              </a:rPr>
              <a:t> &lt; </a:t>
            </a:r>
            <a:r>
              <a:rPr b="1" i="0" lang="tr-TR" sz="1400" u="none" cap="none" strike="noStrike">
                <a:solidFill>
                  <a:srgbClr val="741B47"/>
                </a:solidFill>
                <a:latin typeface="Times New Roman"/>
                <a:ea typeface="Times New Roman"/>
                <a:cs typeface="Times New Roman"/>
                <a:sym typeface="Times New Roman"/>
              </a:rPr>
              <a:t>/td</a:t>
            </a:r>
            <a:r>
              <a:rPr b="1" i="0" lang="tr-TR" sz="1400" u="none" cap="none" strike="noStrike">
                <a:solidFill>
                  <a:srgbClr val="741B47"/>
                </a:solidFill>
                <a:latin typeface="Arial"/>
                <a:ea typeface="Arial"/>
                <a:cs typeface="Arial"/>
                <a:sym typeface="Arial"/>
              </a:rPr>
              <a:t> &gt;</a:t>
            </a:r>
            <a:r>
              <a:rPr b="1" i="0" lang="tr-TR" sz="1400" u="none" cap="none" strike="noStrike">
                <a:solidFill>
                  <a:srgbClr val="741B47"/>
                </a:solidFill>
                <a:latin typeface="Times New Roman"/>
                <a:ea typeface="Times New Roman"/>
                <a:cs typeface="Times New Roman"/>
                <a:sym typeface="Times New Roman"/>
              </a:rPr>
              <a:t> </a:t>
            </a:r>
            <a:endParaRPr b="1" i="0" sz="1400" u="none" cap="none" strike="noStrike">
              <a:solidFill>
                <a:srgbClr val="741B47"/>
              </a:solidFill>
              <a:latin typeface="Arial"/>
              <a:ea typeface="Arial"/>
              <a:cs typeface="Arial"/>
              <a:sym typeface="Arial"/>
            </a:endParaRPr>
          </a:p>
        </p:txBody>
      </p:sp>
      <p:pic>
        <p:nvPicPr>
          <p:cNvPr id="405" name="Google Shape;405;p41"/>
          <p:cNvPicPr preferRelativeResize="0"/>
          <p:nvPr/>
        </p:nvPicPr>
        <p:blipFill rotWithShape="1">
          <a:blip r:embed="rId3">
            <a:alphaModFix/>
          </a:blip>
          <a:srcRect b="12334" l="0" r="66977" t="15536"/>
          <a:stretch/>
        </p:blipFill>
        <p:spPr>
          <a:xfrm>
            <a:off x="4774018" y="948961"/>
            <a:ext cx="3678870" cy="397799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2"/>
          <p:cNvSpPr txBox="1"/>
          <p:nvPr>
            <p:ph type="ctrTitle"/>
          </p:nvPr>
        </p:nvSpPr>
        <p:spPr>
          <a:xfrm>
            <a:off x="1010729" y="2242143"/>
            <a:ext cx="51348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Rowspan Attribute</a:t>
            </a:r>
            <a:endParaRPr>
              <a:solidFill>
                <a:srgbClr val="741B47"/>
              </a:solidFill>
            </a:endParaRPr>
          </a:p>
        </p:txBody>
      </p:sp>
      <p:sp>
        <p:nvSpPr>
          <p:cNvPr id="411" name="Google Shape;411;p42"/>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4</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17" name="Google Shape;417;p43"/>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Rowspan Attribute</a:t>
            </a:r>
            <a:endParaRPr>
              <a:solidFill>
                <a:srgbClr val="741B47"/>
              </a:solidFill>
            </a:endParaRPr>
          </a:p>
        </p:txBody>
      </p:sp>
      <p:sp>
        <p:nvSpPr>
          <p:cNvPr id="418" name="Google Shape;418;p43"/>
          <p:cNvSpPr/>
          <p:nvPr/>
        </p:nvSpPr>
        <p:spPr>
          <a:xfrm>
            <a:off x="431799" y="948961"/>
            <a:ext cx="37980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Arial"/>
                <a:ea typeface="Arial"/>
                <a:cs typeface="Arial"/>
                <a:sym typeface="Arial"/>
              </a:rPr>
              <a:t>We can span two or more rows by using the rowspan attribute like example</a:t>
            </a:r>
            <a:endParaRPr b="0" i="0" sz="1400" u="none" cap="none" strike="noStrike">
              <a:solidFill>
                <a:srgbClr val="000000"/>
              </a:solidFill>
              <a:latin typeface="Arial"/>
              <a:ea typeface="Arial"/>
              <a:cs typeface="Arial"/>
              <a:sym typeface="Arial"/>
            </a:endParaRPr>
          </a:p>
        </p:txBody>
      </p:sp>
      <p:sp>
        <p:nvSpPr>
          <p:cNvPr id="419" name="Google Shape;419;p43"/>
          <p:cNvSpPr/>
          <p:nvPr/>
        </p:nvSpPr>
        <p:spPr>
          <a:xfrm>
            <a:off x="431799" y="1782058"/>
            <a:ext cx="34809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tr-TR" sz="1400" u="none" cap="none" strike="noStrike">
                <a:solidFill>
                  <a:srgbClr val="741B47"/>
                </a:solidFill>
                <a:latin typeface="Arial"/>
                <a:ea typeface="Arial"/>
                <a:cs typeface="Arial"/>
                <a:sym typeface="Arial"/>
              </a:rPr>
              <a:t>&lt;td rowspan =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2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 &gt; </a:t>
            </a:r>
            <a:r>
              <a:rPr b="1" lang="tr-TR">
                <a:solidFill>
                  <a:srgbClr val="741B47"/>
                </a:solidFill>
                <a:latin typeface="Times New Roman"/>
                <a:ea typeface="Times New Roman"/>
                <a:cs typeface="Times New Roman"/>
                <a:sym typeface="Times New Roman"/>
              </a:rPr>
              <a:t>Tuesday</a:t>
            </a:r>
            <a:r>
              <a:rPr b="1" i="0" lang="tr-TR" sz="1400" u="none" cap="none" strike="noStrike">
                <a:solidFill>
                  <a:srgbClr val="741B47"/>
                </a:solidFill>
                <a:latin typeface="Arial"/>
                <a:ea typeface="Arial"/>
                <a:cs typeface="Arial"/>
                <a:sym typeface="Arial"/>
              </a:rPr>
              <a:t> &lt; </a:t>
            </a:r>
            <a:r>
              <a:rPr b="1" i="0" lang="tr-TR" sz="1400" u="none" cap="none" strike="noStrike">
                <a:solidFill>
                  <a:srgbClr val="741B47"/>
                </a:solidFill>
                <a:latin typeface="Times New Roman"/>
                <a:ea typeface="Times New Roman"/>
                <a:cs typeface="Times New Roman"/>
                <a:sym typeface="Times New Roman"/>
              </a:rPr>
              <a:t>/td</a:t>
            </a:r>
            <a:r>
              <a:rPr b="1" i="0" lang="tr-TR" sz="1400" u="none" cap="none" strike="noStrike">
                <a:solidFill>
                  <a:srgbClr val="741B47"/>
                </a:solidFill>
                <a:latin typeface="Arial"/>
                <a:ea typeface="Arial"/>
                <a:cs typeface="Arial"/>
                <a:sym typeface="Arial"/>
              </a:rPr>
              <a:t> &gt;</a:t>
            </a:r>
            <a:r>
              <a:rPr b="1" i="0" lang="tr-TR" sz="1400" u="none" cap="none" strike="noStrike">
                <a:solidFill>
                  <a:srgbClr val="741B47"/>
                </a:solidFill>
                <a:latin typeface="Times New Roman"/>
                <a:ea typeface="Times New Roman"/>
                <a:cs typeface="Times New Roman"/>
                <a:sym typeface="Times New Roman"/>
              </a:rPr>
              <a:t> </a:t>
            </a:r>
            <a:endParaRPr b="1" i="0" sz="1400" u="none" cap="none" strike="noStrike">
              <a:solidFill>
                <a:srgbClr val="741B47"/>
              </a:solidFill>
              <a:latin typeface="Arial"/>
              <a:ea typeface="Arial"/>
              <a:cs typeface="Arial"/>
              <a:sym typeface="Arial"/>
            </a:endParaRPr>
          </a:p>
        </p:txBody>
      </p:sp>
      <p:pic>
        <p:nvPicPr>
          <p:cNvPr id="420" name="Google Shape;420;p43"/>
          <p:cNvPicPr preferRelativeResize="0"/>
          <p:nvPr/>
        </p:nvPicPr>
        <p:blipFill rotWithShape="1">
          <a:blip r:embed="rId3">
            <a:alphaModFix/>
          </a:blip>
          <a:srcRect b="14195" l="415" r="67094" t="18432"/>
          <a:stretch/>
        </p:blipFill>
        <p:spPr>
          <a:xfrm>
            <a:off x="4914312" y="911537"/>
            <a:ext cx="3480981" cy="4058164"/>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4"/>
          <p:cNvSpPr txBox="1"/>
          <p:nvPr>
            <p:ph type="ctrTitle"/>
          </p:nvPr>
        </p:nvSpPr>
        <p:spPr>
          <a:xfrm>
            <a:off x="1010729" y="2242143"/>
            <a:ext cx="51348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Align Attribute</a:t>
            </a:r>
            <a:endParaRPr>
              <a:solidFill>
                <a:srgbClr val="741B47"/>
              </a:solidFill>
            </a:endParaRPr>
          </a:p>
        </p:txBody>
      </p:sp>
      <p:sp>
        <p:nvSpPr>
          <p:cNvPr id="426" name="Google Shape;426;p44"/>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5</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57" name="Google Shape;57;p9"/>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&lt;b&gt; Elements</a:t>
            </a:r>
            <a:endParaRPr>
              <a:solidFill>
                <a:srgbClr val="741B47"/>
              </a:solidFill>
            </a:endParaRPr>
          </a:p>
        </p:txBody>
      </p:sp>
      <p:grpSp>
        <p:nvGrpSpPr>
          <p:cNvPr id="58" name="Google Shape;58;p9"/>
          <p:cNvGrpSpPr/>
          <p:nvPr/>
        </p:nvGrpSpPr>
        <p:grpSpPr>
          <a:xfrm>
            <a:off x="637981" y="800108"/>
            <a:ext cx="7234588" cy="757791"/>
            <a:chOff x="333185" y="0"/>
            <a:chExt cx="7712780" cy="1043214"/>
          </a:xfrm>
        </p:grpSpPr>
        <p:sp>
          <p:nvSpPr>
            <p:cNvPr id="59" name="Google Shape;59;p9"/>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9"/>
            <p:cNvSpPr txBox="1"/>
            <p:nvPr/>
          </p:nvSpPr>
          <p:spPr>
            <a:xfrm>
              <a:off x="3001525" y="130402"/>
              <a:ext cx="4653235" cy="782410"/>
            </a:xfrm>
            <a:prstGeom prst="rect">
              <a:avLst/>
            </a:prstGeom>
            <a:noFill/>
            <a:ln>
              <a:noFill/>
            </a:ln>
          </p:spPr>
          <p:txBody>
            <a:bodyPr anchorCtr="0" anchor="t" bIns="17775" lIns="17775" spcFirstLastPara="1" rIns="17775" wrap="square" tIns="17775">
              <a:noAutofit/>
            </a:bodyPr>
            <a:lstStyle/>
            <a:p>
              <a:pPr indent="-285750" lvl="1" marL="285750" marR="0" rtl="0" algn="l">
                <a:lnSpc>
                  <a:spcPct val="90000"/>
                </a:lnSpc>
                <a:spcBef>
                  <a:spcPts val="0"/>
                </a:spcBef>
                <a:spcAft>
                  <a:spcPts val="0"/>
                </a:spcAft>
                <a:buClr>
                  <a:srgbClr val="FFFFFF"/>
                </a:buClr>
                <a:buSzPts val="2800"/>
                <a:buFont typeface="Arial"/>
                <a:buChar char="•"/>
              </a:pPr>
              <a:r>
                <a:rPr b="0" i="0" lang="tr-TR" sz="2000" u="none" cap="none" strike="noStrike">
                  <a:solidFill>
                    <a:schemeClr val="lt1"/>
                  </a:solidFill>
                  <a:latin typeface="Arial"/>
                  <a:ea typeface="Arial"/>
                  <a:cs typeface="Arial"/>
                  <a:sym typeface="Arial"/>
                </a:rPr>
                <a:t>element is used to define bold text</a:t>
              </a:r>
              <a:endParaRPr b="0" i="0" sz="2000" u="none" cap="none" strike="noStrike">
                <a:solidFill>
                  <a:schemeClr val="lt1"/>
                </a:solidFill>
                <a:latin typeface="Arial"/>
                <a:ea typeface="Arial"/>
                <a:cs typeface="Arial"/>
                <a:sym typeface="Arial"/>
              </a:endParaRPr>
            </a:p>
          </p:txBody>
        </p:sp>
        <p:sp>
          <p:nvSpPr>
            <p:cNvPr id="61" name="Google Shape;61;p9"/>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9"/>
            <p:cNvSpPr txBox="1"/>
            <p:nvPr/>
          </p:nvSpPr>
          <p:spPr>
            <a:xfrm>
              <a:off x="384111" y="50926"/>
              <a:ext cx="2538239"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&lt;b&gt;</a:t>
              </a:r>
              <a:endParaRPr b="0" i="0" sz="5500" u="none" cap="none" strike="noStrike">
                <a:solidFill>
                  <a:schemeClr val="lt1"/>
                </a:solidFill>
                <a:latin typeface="Arial"/>
                <a:ea typeface="Arial"/>
                <a:cs typeface="Arial"/>
                <a:sym typeface="Arial"/>
              </a:endParaRPr>
            </a:p>
          </p:txBody>
        </p:sp>
      </p:grpSp>
      <p:pic>
        <p:nvPicPr>
          <p:cNvPr id="63" name="Google Shape;63;p9"/>
          <p:cNvPicPr preferRelativeResize="0"/>
          <p:nvPr/>
        </p:nvPicPr>
        <p:blipFill rotWithShape="1">
          <a:blip r:embed="rId3">
            <a:alphaModFix/>
          </a:blip>
          <a:srcRect b="33232" l="2552" r="65616" t="16987"/>
          <a:stretch/>
        </p:blipFill>
        <p:spPr>
          <a:xfrm>
            <a:off x="3220250" y="1516100"/>
            <a:ext cx="3966977" cy="3487826"/>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5"/>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32" name="Google Shape;432;p45"/>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Align Attribute</a:t>
            </a:r>
            <a:endParaRPr>
              <a:solidFill>
                <a:srgbClr val="741B47"/>
              </a:solidFill>
            </a:endParaRPr>
          </a:p>
        </p:txBody>
      </p:sp>
      <p:sp>
        <p:nvSpPr>
          <p:cNvPr id="433" name="Google Shape;433;p45"/>
          <p:cNvSpPr/>
          <p:nvPr/>
        </p:nvSpPr>
        <p:spPr>
          <a:xfrm>
            <a:off x="431799" y="948961"/>
            <a:ext cx="37980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1D1F28"/>
                </a:solidFill>
                <a:latin typeface="Arial"/>
                <a:ea typeface="Arial"/>
                <a:cs typeface="Arial"/>
                <a:sym typeface="Arial"/>
              </a:rPr>
              <a:t>To change table or cell position, we can use the align attribute inside </a:t>
            </a:r>
            <a:r>
              <a:rPr b="1" i="0" lang="tr-TR" sz="1400" u="none" cap="none" strike="noStrike">
                <a:solidFill>
                  <a:srgbClr val="1D1F28"/>
                </a:solidFill>
                <a:latin typeface="Arial"/>
                <a:ea typeface="Arial"/>
                <a:cs typeface="Arial"/>
                <a:sym typeface="Arial"/>
              </a:rPr>
              <a:t>&lt;table&gt; </a:t>
            </a:r>
            <a:r>
              <a:rPr b="0" i="0" lang="tr-TR" sz="1400" u="none" cap="none" strike="noStrike">
                <a:solidFill>
                  <a:srgbClr val="1D1F28"/>
                </a:solidFill>
                <a:latin typeface="Arial"/>
                <a:ea typeface="Arial"/>
                <a:cs typeface="Arial"/>
                <a:sym typeface="Arial"/>
              </a:rPr>
              <a:t>tag or </a:t>
            </a:r>
            <a:r>
              <a:rPr b="1" i="0" lang="tr-TR" sz="1400" u="none" cap="none" strike="noStrike">
                <a:solidFill>
                  <a:srgbClr val="1D1F28"/>
                </a:solidFill>
                <a:latin typeface="Arial"/>
                <a:ea typeface="Arial"/>
                <a:cs typeface="Arial"/>
                <a:sym typeface="Arial"/>
              </a:rPr>
              <a:t>&lt;td&gt; </a:t>
            </a:r>
            <a:r>
              <a:rPr b="0" i="0" lang="tr-TR" sz="1400" u="none" cap="none" strike="noStrike">
                <a:solidFill>
                  <a:srgbClr val="1D1F28"/>
                </a:solidFill>
                <a:latin typeface="Arial"/>
                <a:ea typeface="Arial"/>
                <a:cs typeface="Arial"/>
                <a:sym typeface="Arial"/>
              </a:rPr>
              <a:t>tag.</a:t>
            </a:r>
            <a:endParaRPr b="0" i="0" sz="1400" u="none" cap="none" strike="noStrike">
              <a:solidFill>
                <a:srgbClr val="1D1F28"/>
              </a:solidFill>
              <a:latin typeface="Arial"/>
              <a:ea typeface="Arial"/>
              <a:cs typeface="Arial"/>
              <a:sym typeface="Arial"/>
            </a:endParaRPr>
          </a:p>
        </p:txBody>
      </p:sp>
      <p:sp>
        <p:nvSpPr>
          <p:cNvPr id="434" name="Google Shape;434;p45"/>
          <p:cNvSpPr/>
          <p:nvPr/>
        </p:nvSpPr>
        <p:spPr>
          <a:xfrm>
            <a:off x="431799" y="2218491"/>
            <a:ext cx="34809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tr-TR" sz="1400" u="none" cap="none" strike="noStrike">
                <a:solidFill>
                  <a:srgbClr val="741B47"/>
                </a:solidFill>
                <a:latin typeface="Arial"/>
                <a:ea typeface="Arial"/>
                <a:cs typeface="Arial"/>
                <a:sym typeface="Arial"/>
              </a:rPr>
              <a:t>&lt;td align =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center </a:t>
            </a:r>
            <a:r>
              <a:rPr b="1" i="0" lang="tr-TR" sz="1400" u="none" cap="none" strike="noStrike">
                <a:solidFill>
                  <a:srgbClr val="741B47"/>
                </a:solidFill>
                <a:latin typeface="Times New Roman"/>
                <a:ea typeface="Times New Roman"/>
                <a:cs typeface="Times New Roman"/>
                <a:sym typeface="Times New Roman"/>
              </a:rPr>
              <a:t>"</a:t>
            </a:r>
            <a:r>
              <a:rPr b="1" i="0" lang="tr-TR" sz="1400" u="none" cap="none" strike="noStrike">
                <a:solidFill>
                  <a:srgbClr val="741B47"/>
                </a:solidFill>
                <a:latin typeface="Arial"/>
                <a:ea typeface="Arial"/>
                <a:cs typeface="Arial"/>
                <a:sym typeface="Arial"/>
              </a:rPr>
              <a:t> &gt; </a:t>
            </a:r>
            <a:r>
              <a:rPr b="1" i="0" lang="tr-TR" sz="1400" u="none" cap="none" strike="noStrike">
                <a:solidFill>
                  <a:srgbClr val="741B47"/>
                </a:solidFill>
                <a:latin typeface="Times New Roman"/>
                <a:ea typeface="Times New Roman"/>
                <a:cs typeface="Times New Roman"/>
                <a:sym typeface="Times New Roman"/>
              </a:rPr>
              <a:t>Java</a:t>
            </a:r>
            <a:r>
              <a:rPr b="1" i="0" lang="tr-TR" sz="1400" u="none" cap="none" strike="noStrike">
                <a:solidFill>
                  <a:srgbClr val="741B47"/>
                </a:solidFill>
                <a:latin typeface="Arial"/>
                <a:ea typeface="Arial"/>
                <a:cs typeface="Arial"/>
                <a:sym typeface="Arial"/>
              </a:rPr>
              <a:t> &lt; </a:t>
            </a:r>
            <a:r>
              <a:rPr b="1" i="0" lang="tr-TR" sz="1400" u="none" cap="none" strike="noStrike">
                <a:solidFill>
                  <a:srgbClr val="741B47"/>
                </a:solidFill>
                <a:latin typeface="Times New Roman"/>
                <a:ea typeface="Times New Roman"/>
                <a:cs typeface="Times New Roman"/>
                <a:sym typeface="Times New Roman"/>
              </a:rPr>
              <a:t>/td</a:t>
            </a:r>
            <a:r>
              <a:rPr b="1" i="0" lang="tr-TR" sz="1400" u="none" cap="none" strike="noStrike">
                <a:solidFill>
                  <a:srgbClr val="741B47"/>
                </a:solidFill>
                <a:latin typeface="Arial"/>
                <a:ea typeface="Arial"/>
                <a:cs typeface="Arial"/>
                <a:sym typeface="Arial"/>
              </a:rPr>
              <a:t> &gt;</a:t>
            </a:r>
            <a:r>
              <a:rPr b="1" i="0" lang="tr-TR" sz="1400" u="none" cap="none" strike="noStrike">
                <a:solidFill>
                  <a:srgbClr val="741B47"/>
                </a:solidFill>
                <a:latin typeface="Times New Roman"/>
                <a:ea typeface="Times New Roman"/>
                <a:cs typeface="Times New Roman"/>
                <a:sym typeface="Times New Roman"/>
              </a:rPr>
              <a:t> </a:t>
            </a:r>
            <a:endParaRPr b="1" i="0" sz="1400" u="none" cap="none" strike="noStrike">
              <a:solidFill>
                <a:srgbClr val="741B47"/>
              </a:solidFill>
              <a:latin typeface="Arial"/>
              <a:ea typeface="Arial"/>
              <a:cs typeface="Arial"/>
              <a:sym typeface="Arial"/>
            </a:endParaRPr>
          </a:p>
        </p:txBody>
      </p:sp>
      <p:pic>
        <p:nvPicPr>
          <p:cNvPr id="435" name="Google Shape;435;p45"/>
          <p:cNvPicPr preferRelativeResize="0"/>
          <p:nvPr/>
        </p:nvPicPr>
        <p:blipFill rotWithShape="1">
          <a:blip r:embed="rId3">
            <a:alphaModFix/>
          </a:blip>
          <a:srcRect b="12956" l="0" r="66977" t="15538"/>
          <a:stretch/>
        </p:blipFill>
        <p:spPr>
          <a:xfrm>
            <a:off x="4572000" y="733646"/>
            <a:ext cx="3721394" cy="4237851"/>
          </a:xfrm>
          <a:prstGeom prst="rect">
            <a:avLst/>
          </a:prstGeom>
          <a:noFill/>
          <a:ln cap="flat" cmpd="sng" w="9525">
            <a:solidFill>
              <a:schemeClr val="dk1"/>
            </a:solidFill>
            <a:prstDash val="solid"/>
            <a:round/>
            <a:headEnd len="sm" w="sm" type="none"/>
            <a:tailEnd len="sm" w="sm" type="none"/>
          </a:ln>
        </p:spPr>
      </p:pic>
      <p:grpSp>
        <p:nvGrpSpPr>
          <p:cNvPr id="436" name="Google Shape;436;p45"/>
          <p:cNvGrpSpPr/>
          <p:nvPr/>
        </p:nvGrpSpPr>
        <p:grpSpPr>
          <a:xfrm>
            <a:off x="213200" y="3035750"/>
            <a:ext cx="3000000" cy="1212600"/>
            <a:chOff x="213200" y="3188150"/>
            <a:chExt cx="3000000" cy="1212600"/>
          </a:xfrm>
        </p:grpSpPr>
        <p:sp>
          <p:nvSpPr>
            <p:cNvPr id="437" name="Google Shape;437;p45"/>
            <p:cNvSpPr/>
            <p:nvPr/>
          </p:nvSpPr>
          <p:spPr>
            <a:xfrm>
              <a:off x="817850" y="3188150"/>
              <a:ext cx="1875600" cy="1212600"/>
            </a:xfrm>
            <a:prstGeom prst="noSmoking">
              <a:avLst>
                <a:gd fmla="val 18750"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5"/>
            <p:cNvSpPr txBox="1"/>
            <p:nvPr/>
          </p:nvSpPr>
          <p:spPr>
            <a:xfrm>
              <a:off x="213200" y="3563600"/>
              <a:ext cx="3000000" cy="4926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900"/>
                </a:spcAft>
                <a:buNone/>
              </a:pPr>
              <a:r>
                <a:rPr b="1" lang="tr-TR" sz="2000">
                  <a:uFill>
                    <a:noFill/>
                  </a:uFill>
                  <a:hlinkClick r:id="rId4"/>
                </a:rPr>
                <a:t>Deprecated</a:t>
              </a:r>
              <a:endParaRPr b="1" sz="2000"/>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6"/>
          <p:cNvSpPr txBox="1"/>
          <p:nvPr>
            <p:ph type="ctrTitle"/>
          </p:nvPr>
        </p:nvSpPr>
        <p:spPr>
          <a:xfrm>
            <a:off x="1074619" y="1908496"/>
            <a:ext cx="49626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a:solidFill>
                  <a:srgbClr val="741B47"/>
                </a:solidFill>
              </a:rPr>
              <a:t>HTML Images</a:t>
            </a:r>
            <a:endParaRPr>
              <a:solidFill>
                <a:srgbClr val="741B47"/>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449" name="Google Shape;449;p47"/>
          <p:cNvSpPr txBox="1"/>
          <p:nvPr/>
        </p:nvSpPr>
        <p:spPr>
          <a:xfrm>
            <a:off x="747000" y="2429475"/>
            <a:ext cx="7650000" cy="668100"/>
          </a:xfrm>
          <a:prstGeom prst="rect">
            <a:avLst/>
          </a:prstGeom>
          <a:noFill/>
          <a:ln>
            <a:noFill/>
          </a:ln>
        </p:spPr>
        <p:txBody>
          <a:bodyPr anchorCtr="0" anchor="t" bIns="0" lIns="0" spcFirstLastPara="1" rIns="0" wrap="square" tIns="0">
            <a:noAutofit/>
          </a:bodyPr>
          <a:lstStyle/>
          <a:p>
            <a:pPr indent="0" lvl="0" marL="0" marR="0" rtl="0" algn="ctr">
              <a:lnSpc>
                <a:spcPct val="15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“alt” is one of the</a:t>
            </a:r>
            <a:r>
              <a:rPr lang="tr-TR" sz="3200">
                <a:solidFill>
                  <a:srgbClr val="8F4B6C"/>
                </a:solidFill>
                <a:latin typeface="Comic Sans MS"/>
                <a:ea typeface="Comic Sans MS"/>
                <a:cs typeface="Comic Sans MS"/>
                <a:sym typeface="Comic Sans MS"/>
              </a:rPr>
              <a:t> HTML image attributes.</a:t>
            </a:r>
            <a:endParaRPr i="0" sz="3200" u="none" cap="none" strike="noStrike">
              <a:solidFill>
                <a:srgbClr val="8F4B6C"/>
              </a:solidFill>
              <a:latin typeface="Comic Sans MS"/>
              <a:ea typeface="Comic Sans MS"/>
              <a:cs typeface="Comic Sans MS"/>
              <a:sym typeface="Comic Sans MS"/>
            </a:endParaRPr>
          </a:p>
        </p:txBody>
      </p:sp>
      <p:pic>
        <p:nvPicPr>
          <p:cNvPr id="450" name="Google Shape;450;p47"/>
          <p:cNvPicPr preferRelativeResize="0"/>
          <p:nvPr/>
        </p:nvPicPr>
        <p:blipFill>
          <a:blip r:embed="rId3">
            <a:alphaModFix/>
          </a:blip>
          <a:stretch>
            <a:fillRect/>
          </a:stretch>
        </p:blipFill>
        <p:spPr>
          <a:xfrm>
            <a:off x="3887050" y="84025"/>
            <a:ext cx="1210200" cy="1875600"/>
          </a:xfrm>
          <a:prstGeom prst="rect">
            <a:avLst/>
          </a:prstGeom>
          <a:noFill/>
          <a:ln>
            <a:noFill/>
          </a:ln>
        </p:spPr>
      </p:pic>
      <p:pic>
        <p:nvPicPr>
          <p:cNvPr id="451" name="Google Shape;451;p47">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452" name="Google Shape;452;p47">
            <a:hlinkClick r:id="rId6"/>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58" name="Google Shape;458;p48"/>
          <p:cNvSpPr txBox="1"/>
          <p:nvPr/>
        </p:nvSpPr>
        <p:spPr>
          <a:xfrm>
            <a:off x="1264525" y="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Table of Contents</a:t>
            </a:r>
            <a:endParaRPr b="0" i="0" sz="1400" u="none" cap="none" strike="noStrike">
              <a:solidFill>
                <a:srgbClr val="000000"/>
              </a:solidFill>
              <a:latin typeface="Arial"/>
              <a:ea typeface="Arial"/>
              <a:cs typeface="Arial"/>
              <a:sym typeface="Arial"/>
            </a:endParaRPr>
          </a:p>
        </p:txBody>
      </p:sp>
      <p:sp>
        <p:nvSpPr>
          <p:cNvPr id="459" name="Google Shape;459;p48"/>
          <p:cNvSpPr txBox="1"/>
          <p:nvPr/>
        </p:nvSpPr>
        <p:spPr>
          <a:xfrm>
            <a:off x="650850" y="864239"/>
            <a:ext cx="7842300" cy="2836800"/>
          </a:xfrm>
          <a:prstGeom prst="rect">
            <a:avLst/>
          </a:prstGeom>
          <a:noFill/>
          <a:ln>
            <a:noFill/>
          </a:ln>
        </p:spPr>
        <p:txBody>
          <a:bodyPr anchorCtr="0" anchor="t" bIns="0" lIns="0" spcFirstLastPara="1" rIns="0" wrap="square" tIns="0">
            <a:noAutofit/>
          </a:bodyPr>
          <a:lstStyle/>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&lt;img&gt; Tag</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The alt Attribute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The weight and height Attribute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The Border Attribute</a:t>
            </a:r>
            <a:endParaRPr b="0" i="0" sz="3600" u="none" cap="none" strike="noStrike">
              <a:solidFill>
                <a:schemeClr val="dk1"/>
              </a:solidFill>
              <a:latin typeface="Raleway"/>
              <a:ea typeface="Raleway"/>
              <a:cs typeface="Raleway"/>
              <a:sym typeface="Raleway"/>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9"/>
          <p:cNvSpPr txBox="1"/>
          <p:nvPr>
            <p:ph type="ctrTitle"/>
          </p:nvPr>
        </p:nvSpPr>
        <p:spPr>
          <a:xfrm>
            <a:off x="1010730" y="2196234"/>
            <a:ext cx="4676700" cy="7299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&lt;img&gt; Tag</a:t>
            </a:r>
            <a:endParaRPr>
              <a:solidFill>
                <a:srgbClr val="741B47"/>
              </a:solidFill>
            </a:endParaRPr>
          </a:p>
        </p:txBody>
      </p:sp>
      <p:sp>
        <p:nvSpPr>
          <p:cNvPr id="465" name="Google Shape;465;p49"/>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1</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71" name="Google Shape;471;p50"/>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&lt;img&gt; Tag</a:t>
            </a:r>
            <a:endParaRPr>
              <a:solidFill>
                <a:srgbClr val="741B47"/>
              </a:solidFill>
            </a:endParaRPr>
          </a:p>
        </p:txBody>
      </p:sp>
      <p:grpSp>
        <p:nvGrpSpPr>
          <p:cNvPr id="472" name="Google Shape;472;p50"/>
          <p:cNvGrpSpPr/>
          <p:nvPr/>
        </p:nvGrpSpPr>
        <p:grpSpPr>
          <a:xfrm>
            <a:off x="-4435279" y="202275"/>
            <a:ext cx="7891201" cy="5283900"/>
            <a:chOff x="-4435279" y="-680227"/>
            <a:chExt cx="7891201" cy="5283900"/>
          </a:xfrm>
        </p:grpSpPr>
        <p:sp>
          <p:nvSpPr>
            <p:cNvPr id="473" name="Google Shape;473;p50"/>
            <p:cNvSpPr/>
            <p:nvPr/>
          </p:nvSpPr>
          <p:spPr>
            <a:xfrm>
              <a:off x="-4435279" y="-680227"/>
              <a:ext cx="5283900" cy="5283900"/>
            </a:xfrm>
            <a:prstGeom prst="blockArc">
              <a:avLst>
                <a:gd fmla="val 18900000" name="adj1"/>
                <a:gd fmla="val 2700000" name="adj2"/>
                <a:gd fmla="val 409" name="adj3"/>
              </a:avLst>
            </a:prstGeom>
            <a:no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50"/>
            <p:cNvSpPr/>
            <p:nvPr/>
          </p:nvSpPr>
          <p:spPr>
            <a:xfrm>
              <a:off x="444522" y="301632"/>
              <a:ext cx="3011400" cy="6036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50"/>
            <p:cNvSpPr txBox="1"/>
            <p:nvPr/>
          </p:nvSpPr>
          <p:spPr>
            <a:xfrm>
              <a:off x="444522" y="301632"/>
              <a:ext cx="3011400" cy="603600"/>
            </a:xfrm>
            <a:prstGeom prst="rect">
              <a:avLst/>
            </a:prstGeom>
            <a:noFill/>
            <a:ln>
              <a:noFill/>
            </a:ln>
          </p:spPr>
          <p:txBody>
            <a:bodyPr anchorCtr="0" anchor="ctr" bIns="33000" lIns="479075" spcFirstLastPara="1" rIns="33000" wrap="square" tIns="33000">
              <a:noAutofit/>
            </a:bodyPr>
            <a:lstStyle/>
            <a:p>
              <a:pPr indent="0" lvl="0" marL="0" marR="0" rtl="0" algn="l">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We can improve the design of a web page by adding images</a:t>
              </a:r>
              <a:endParaRPr b="0" i="0" sz="1300" u="none" cap="none" strike="noStrike">
                <a:solidFill>
                  <a:schemeClr val="lt1"/>
                </a:solidFill>
                <a:latin typeface="Arial"/>
                <a:ea typeface="Arial"/>
                <a:cs typeface="Arial"/>
                <a:sym typeface="Arial"/>
              </a:endParaRPr>
            </a:p>
          </p:txBody>
        </p:sp>
        <p:sp>
          <p:nvSpPr>
            <p:cNvPr id="476" name="Google Shape;476;p50"/>
            <p:cNvSpPr/>
            <p:nvPr/>
          </p:nvSpPr>
          <p:spPr>
            <a:xfrm>
              <a:off x="67286" y="226184"/>
              <a:ext cx="754500" cy="754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50"/>
            <p:cNvSpPr/>
            <p:nvPr/>
          </p:nvSpPr>
          <p:spPr>
            <a:xfrm>
              <a:off x="790567" y="1207156"/>
              <a:ext cx="2665200" cy="6036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50"/>
            <p:cNvSpPr txBox="1"/>
            <p:nvPr/>
          </p:nvSpPr>
          <p:spPr>
            <a:xfrm>
              <a:off x="790567" y="1207156"/>
              <a:ext cx="2665200" cy="603600"/>
            </a:xfrm>
            <a:prstGeom prst="rect">
              <a:avLst/>
            </a:prstGeom>
            <a:noFill/>
            <a:ln>
              <a:noFill/>
            </a:ln>
          </p:spPr>
          <p:txBody>
            <a:bodyPr anchorCtr="0" anchor="ctr" bIns="33000" lIns="479075" spcFirstLastPara="1" rIns="33000" wrap="square" tIns="33000">
              <a:noAutofit/>
            </a:bodyPr>
            <a:lstStyle/>
            <a:p>
              <a:pPr indent="0" lvl="0" marL="0" marR="0" rtl="0" algn="l">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The &lt;img&gt; tag is used to define an image</a:t>
              </a:r>
              <a:endParaRPr b="0" i="0" sz="1300" u="none" cap="none" strike="noStrike">
                <a:solidFill>
                  <a:schemeClr val="lt1"/>
                </a:solidFill>
                <a:latin typeface="Arial"/>
                <a:ea typeface="Arial"/>
                <a:cs typeface="Arial"/>
                <a:sym typeface="Arial"/>
              </a:endParaRPr>
            </a:p>
          </p:txBody>
        </p:sp>
        <p:sp>
          <p:nvSpPr>
            <p:cNvPr id="479" name="Google Shape;479;p50"/>
            <p:cNvSpPr/>
            <p:nvPr/>
          </p:nvSpPr>
          <p:spPr>
            <a:xfrm>
              <a:off x="413331" y="1131708"/>
              <a:ext cx="754500" cy="754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50"/>
            <p:cNvSpPr/>
            <p:nvPr/>
          </p:nvSpPr>
          <p:spPr>
            <a:xfrm>
              <a:off x="790567" y="2112679"/>
              <a:ext cx="2665200" cy="6036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50"/>
            <p:cNvSpPr txBox="1"/>
            <p:nvPr/>
          </p:nvSpPr>
          <p:spPr>
            <a:xfrm>
              <a:off x="790567" y="2112679"/>
              <a:ext cx="2665200" cy="603600"/>
            </a:xfrm>
            <a:prstGeom prst="rect">
              <a:avLst/>
            </a:prstGeom>
            <a:noFill/>
            <a:ln>
              <a:noFill/>
            </a:ln>
          </p:spPr>
          <p:txBody>
            <a:bodyPr anchorCtr="0" anchor="ctr" bIns="33000" lIns="479075" spcFirstLastPara="1" rIns="33000" wrap="square" tIns="33000">
              <a:noAutofit/>
            </a:bodyPr>
            <a:lstStyle/>
            <a:p>
              <a:pPr indent="0" lvl="0" marL="0" marR="0" rtl="0" algn="l">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The &lt;img&gt; tag is empty. It means that it does not have a closing tag</a:t>
              </a:r>
              <a:endParaRPr b="0" i="0" sz="1300" u="none" cap="none" strike="noStrike">
                <a:solidFill>
                  <a:schemeClr val="lt1"/>
                </a:solidFill>
                <a:latin typeface="Arial"/>
                <a:ea typeface="Arial"/>
                <a:cs typeface="Arial"/>
                <a:sym typeface="Arial"/>
              </a:endParaRPr>
            </a:p>
          </p:txBody>
        </p:sp>
        <p:sp>
          <p:nvSpPr>
            <p:cNvPr id="482" name="Google Shape;482;p50"/>
            <p:cNvSpPr/>
            <p:nvPr/>
          </p:nvSpPr>
          <p:spPr>
            <a:xfrm>
              <a:off x="413331" y="2037232"/>
              <a:ext cx="754500" cy="754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50"/>
            <p:cNvSpPr/>
            <p:nvPr/>
          </p:nvSpPr>
          <p:spPr>
            <a:xfrm>
              <a:off x="444522" y="3018203"/>
              <a:ext cx="3011400" cy="6036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50"/>
            <p:cNvSpPr txBox="1"/>
            <p:nvPr/>
          </p:nvSpPr>
          <p:spPr>
            <a:xfrm>
              <a:off x="444522" y="3018203"/>
              <a:ext cx="3011400" cy="603600"/>
            </a:xfrm>
            <a:prstGeom prst="rect">
              <a:avLst/>
            </a:prstGeom>
            <a:noFill/>
            <a:ln>
              <a:noFill/>
            </a:ln>
          </p:spPr>
          <p:txBody>
            <a:bodyPr anchorCtr="0" anchor="ctr" bIns="33000" lIns="479075" spcFirstLastPara="1" rIns="33000" wrap="square" tIns="33000">
              <a:noAutofit/>
            </a:bodyPr>
            <a:lstStyle/>
            <a:p>
              <a:pPr indent="0" lvl="0" marL="0" marR="0" rtl="0" algn="l">
                <a:lnSpc>
                  <a:spcPct val="90000"/>
                </a:lnSpc>
                <a:spcBef>
                  <a:spcPts val="0"/>
                </a:spcBef>
                <a:spcAft>
                  <a:spcPts val="0"/>
                </a:spcAft>
                <a:buClr>
                  <a:srgbClr val="000000"/>
                </a:buClr>
                <a:buSzPts val="1300"/>
                <a:buFont typeface="Arial"/>
                <a:buNone/>
              </a:pPr>
              <a:r>
                <a:rPr b="0" i="0" lang="tr-TR" sz="1300" u="none" cap="none" strike="noStrike">
                  <a:solidFill>
                    <a:schemeClr val="lt1"/>
                  </a:solidFill>
                  <a:latin typeface="Arial"/>
                  <a:ea typeface="Arial"/>
                  <a:cs typeface="Arial"/>
                  <a:sym typeface="Arial"/>
                </a:rPr>
                <a:t>The </a:t>
              </a:r>
              <a:r>
                <a:rPr b="1" i="0" lang="tr-TR" sz="1300" u="none" cap="none" strike="noStrike">
                  <a:solidFill>
                    <a:schemeClr val="lt1"/>
                  </a:solidFill>
                  <a:latin typeface="Arial"/>
                  <a:ea typeface="Arial"/>
                  <a:cs typeface="Arial"/>
                  <a:sym typeface="Arial"/>
                </a:rPr>
                <a:t>src</a:t>
              </a:r>
              <a:r>
                <a:rPr b="0" i="0" lang="tr-TR" sz="1300" u="none" cap="none" strike="noStrike">
                  <a:solidFill>
                    <a:schemeClr val="lt1"/>
                  </a:solidFill>
                  <a:latin typeface="Arial"/>
                  <a:ea typeface="Arial"/>
                  <a:cs typeface="Arial"/>
                  <a:sym typeface="Arial"/>
                </a:rPr>
                <a:t> attribute allows us to specify the web address (URL) of the image and it is mandatory.</a:t>
              </a:r>
              <a:endParaRPr b="0" i="0" sz="1300" u="none" cap="none" strike="noStrike">
                <a:solidFill>
                  <a:schemeClr val="lt1"/>
                </a:solidFill>
                <a:latin typeface="Arial"/>
                <a:ea typeface="Arial"/>
                <a:cs typeface="Arial"/>
                <a:sym typeface="Arial"/>
              </a:endParaRPr>
            </a:p>
          </p:txBody>
        </p:sp>
        <p:sp>
          <p:nvSpPr>
            <p:cNvPr id="485" name="Google Shape;485;p50"/>
            <p:cNvSpPr/>
            <p:nvPr/>
          </p:nvSpPr>
          <p:spPr>
            <a:xfrm>
              <a:off x="67286" y="2942756"/>
              <a:ext cx="754500" cy="754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86" name="Google Shape;486;p50"/>
          <p:cNvPicPr preferRelativeResize="0"/>
          <p:nvPr/>
        </p:nvPicPr>
        <p:blipFill rotWithShape="1">
          <a:blip r:embed="rId3">
            <a:alphaModFix/>
          </a:blip>
          <a:srcRect b="27430" l="0" r="47326" t="15540"/>
          <a:stretch/>
        </p:blipFill>
        <p:spPr>
          <a:xfrm>
            <a:off x="3704724" y="1184134"/>
            <a:ext cx="4944302" cy="2699226"/>
          </a:xfrm>
          <a:prstGeom prst="rect">
            <a:avLst/>
          </a:prstGeom>
          <a:noFill/>
          <a:ln cap="flat" cmpd="sng" w="9525">
            <a:solidFill>
              <a:schemeClr val="dk1"/>
            </a:solidFill>
            <a:prstDash val="solid"/>
            <a:round/>
            <a:headEnd len="sm" w="sm" type="none"/>
            <a:tailEnd len="sm" w="sm" type="none"/>
          </a:ln>
        </p:spPr>
      </p:pic>
      <p:pic>
        <p:nvPicPr>
          <p:cNvPr id="487" name="Google Shape;487;p50"/>
          <p:cNvPicPr preferRelativeResize="0"/>
          <p:nvPr/>
        </p:nvPicPr>
        <p:blipFill rotWithShape="1">
          <a:blip r:embed="rId4">
            <a:alphaModFix/>
          </a:blip>
          <a:srcRect b="0" l="0" r="0" t="0"/>
          <a:stretch/>
        </p:blipFill>
        <p:spPr>
          <a:xfrm>
            <a:off x="3993240" y="4120919"/>
            <a:ext cx="4655785" cy="429257"/>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1"/>
          <p:cNvSpPr txBox="1"/>
          <p:nvPr>
            <p:ph type="ctrTitle"/>
          </p:nvPr>
        </p:nvSpPr>
        <p:spPr>
          <a:xfrm>
            <a:off x="1010730" y="2242143"/>
            <a:ext cx="46767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src Attribute</a:t>
            </a:r>
            <a:endParaRPr>
              <a:solidFill>
                <a:srgbClr val="741B47"/>
              </a:solidFill>
            </a:endParaRPr>
          </a:p>
        </p:txBody>
      </p:sp>
      <p:sp>
        <p:nvSpPr>
          <p:cNvPr id="493" name="Google Shape;493;p51"/>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2</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99" name="Google Shape;499;p52"/>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src Attribute</a:t>
            </a:r>
            <a:endParaRPr>
              <a:solidFill>
                <a:srgbClr val="741B47"/>
              </a:solidFill>
            </a:endParaRPr>
          </a:p>
        </p:txBody>
      </p:sp>
      <p:sp>
        <p:nvSpPr>
          <p:cNvPr id="500" name="Google Shape;500;p52"/>
          <p:cNvSpPr/>
          <p:nvPr/>
        </p:nvSpPr>
        <p:spPr>
          <a:xfrm>
            <a:off x="176625" y="1012975"/>
            <a:ext cx="8868000" cy="1618800"/>
          </a:xfrm>
          <a:prstGeom prst="rect">
            <a:avLst/>
          </a:prstGeom>
          <a:noFill/>
          <a:ln>
            <a:noFill/>
          </a:ln>
        </p:spPr>
        <p:txBody>
          <a:bodyPr anchorCtr="0" anchor="t" bIns="45700" lIns="91425" spcFirstLastPara="1" rIns="91425" wrap="square" tIns="45700">
            <a:noAutofit/>
          </a:bodyPr>
          <a:lstStyle/>
          <a:p>
            <a:pPr indent="-285750" lvl="0" marL="285750" marR="0" rtl="0" algn="just">
              <a:lnSpc>
                <a:spcPct val="100000"/>
              </a:lnSpc>
              <a:spcBef>
                <a:spcPts val="0"/>
              </a:spcBef>
              <a:spcAft>
                <a:spcPts val="0"/>
              </a:spcAft>
              <a:buClr>
                <a:srgbClr val="000000"/>
              </a:buClr>
              <a:buSzPts val="1400"/>
              <a:buFont typeface="Arial"/>
              <a:buChar char="•"/>
            </a:pPr>
            <a:r>
              <a:rPr lang="tr-TR" sz="1200">
                <a:solidFill>
                  <a:srgbClr val="202124"/>
                </a:solidFill>
                <a:highlight>
                  <a:srgbClr val="FFFFFF"/>
                </a:highlight>
              </a:rPr>
              <a:t>The &lt;img&gt; </a:t>
            </a:r>
            <a:r>
              <a:rPr b="1" lang="tr-TR" sz="1200">
                <a:solidFill>
                  <a:srgbClr val="202124"/>
                </a:solidFill>
                <a:highlight>
                  <a:srgbClr val="FFFFFF"/>
                </a:highlight>
              </a:rPr>
              <a:t>src attribute</a:t>
            </a:r>
            <a:r>
              <a:rPr lang="tr-TR" sz="1200">
                <a:solidFill>
                  <a:srgbClr val="202124"/>
                </a:solidFill>
                <a:highlight>
                  <a:srgbClr val="FFFFFF"/>
                </a:highlight>
              </a:rPr>
              <a:t> is used to specify the URL of the source image. </a:t>
            </a:r>
            <a:r>
              <a:rPr b="1" lang="tr-TR" sz="1200">
                <a:solidFill>
                  <a:srgbClr val="202124"/>
                </a:solidFill>
                <a:highlight>
                  <a:srgbClr val="FFFFFF"/>
                </a:highlight>
              </a:rPr>
              <a:t>Attribute</a:t>
            </a:r>
            <a:r>
              <a:rPr lang="tr-TR" sz="1200">
                <a:solidFill>
                  <a:srgbClr val="202124"/>
                </a:solidFill>
                <a:highlight>
                  <a:srgbClr val="FFFFFF"/>
                </a:highlight>
              </a:rPr>
              <a:t> Values: It contains single value URL which specifies the link of source image. </a:t>
            </a:r>
            <a:endParaRPr sz="1200">
              <a:solidFill>
                <a:srgbClr val="202124"/>
              </a:solidFill>
              <a:highlight>
                <a:srgbClr val="FFFFFF"/>
              </a:highlight>
            </a:endParaRPr>
          </a:p>
          <a:p>
            <a:pPr indent="-285750" lvl="0" marL="285750" marR="0" rtl="0" algn="just">
              <a:lnSpc>
                <a:spcPct val="100000"/>
              </a:lnSpc>
              <a:spcBef>
                <a:spcPts val="0"/>
              </a:spcBef>
              <a:spcAft>
                <a:spcPts val="0"/>
              </a:spcAft>
              <a:buClr>
                <a:srgbClr val="000000"/>
              </a:buClr>
              <a:buSzPts val="1400"/>
              <a:buFont typeface="Arial"/>
              <a:buChar char="•"/>
            </a:pPr>
            <a:r>
              <a:rPr lang="tr-TR" sz="1200">
                <a:solidFill>
                  <a:srgbClr val="202124"/>
                </a:solidFill>
                <a:highlight>
                  <a:srgbClr val="FFFFFF"/>
                </a:highlight>
              </a:rPr>
              <a:t>It is a necessary attribute that describes the source or path of the image. It instructs the browser where to look for the image on the server.The location of image may be on the same directory or another server.</a:t>
            </a:r>
            <a:endParaRPr sz="1200">
              <a:solidFill>
                <a:srgbClr val="202124"/>
              </a:solidFill>
              <a:highlight>
                <a:srgbClr val="FFFFFF"/>
              </a:highlight>
            </a:endParaRPr>
          </a:p>
          <a:p>
            <a:pPr indent="-285750" lvl="0" marL="285750" marR="0" rtl="0" algn="just">
              <a:lnSpc>
                <a:spcPct val="100000"/>
              </a:lnSpc>
              <a:spcBef>
                <a:spcPts val="0"/>
              </a:spcBef>
              <a:spcAft>
                <a:spcPts val="0"/>
              </a:spcAft>
              <a:buClr>
                <a:srgbClr val="000000"/>
              </a:buClr>
              <a:buSzPts val="1400"/>
              <a:buFont typeface="Arial"/>
              <a:buChar char="•"/>
            </a:pPr>
            <a:r>
              <a:rPr lang="tr-TR" sz="1200">
                <a:solidFill>
                  <a:srgbClr val="202124"/>
                </a:solidFill>
                <a:highlight>
                  <a:srgbClr val="FFFFFF"/>
                </a:highlight>
              </a:rPr>
              <a:t>There are two types of URL link which are listed below: </a:t>
            </a:r>
            <a:endParaRPr sz="1200">
              <a:solidFill>
                <a:srgbClr val="202124"/>
              </a:solidFill>
              <a:highlight>
                <a:srgbClr val="FFFFFF"/>
              </a:highlight>
            </a:endParaRPr>
          </a:p>
          <a:p>
            <a:pPr indent="-304800" lvl="0" marL="457200" marR="0" rtl="0" algn="just">
              <a:lnSpc>
                <a:spcPct val="100000"/>
              </a:lnSpc>
              <a:spcBef>
                <a:spcPts val="0"/>
              </a:spcBef>
              <a:spcAft>
                <a:spcPts val="0"/>
              </a:spcAft>
              <a:buClr>
                <a:srgbClr val="202124"/>
              </a:buClr>
              <a:buSzPts val="1200"/>
              <a:buChar char="●"/>
            </a:pPr>
            <a:r>
              <a:rPr lang="tr-TR" sz="1200">
                <a:solidFill>
                  <a:srgbClr val="202124"/>
                </a:solidFill>
                <a:highlight>
                  <a:srgbClr val="FFFFFF"/>
                </a:highlight>
              </a:rPr>
              <a:t>Absolute URL: It points to another webpage.</a:t>
            </a:r>
            <a:endParaRPr sz="1200">
              <a:solidFill>
                <a:srgbClr val="202124"/>
              </a:solidFill>
              <a:highlight>
                <a:srgbClr val="FFFFFF"/>
              </a:highlight>
            </a:endParaRPr>
          </a:p>
          <a:p>
            <a:pPr indent="-304800" lvl="0" marL="457200" marR="0" rtl="0" algn="just">
              <a:lnSpc>
                <a:spcPct val="100000"/>
              </a:lnSpc>
              <a:spcBef>
                <a:spcPts val="0"/>
              </a:spcBef>
              <a:spcAft>
                <a:spcPts val="0"/>
              </a:spcAft>
              <a:buClr>
                <a:srgbClr val="202124"/>
              </a:buClr>
              <a:buSzPts val="1200"/>
              <a:buChar char="●"/>
            </a:pPr>
            <a:r>
              <a:rPr lang="tr-TR" sz="1200">
                <a:solidFill>
                  <a:srgbClr val="202124"/>
                </a:solidFill>
                <a:highlight>
                  <a:srgbClr val="FFFFFF"/>
                </a:highlight>
              </a:rPr>
              <a:t>Relative URL: It points to other files of same web page.</a:t>
            </a:r>
            <a:endParaRPr sz="1200">
              <a:solidFill>
                <a:srgbClr val="202124"/>
              </a:solidFill>
              <a:highlight>
                <a:srgbClr val="FFFFFF"/>
              </a:highlight>
            </a:endParaRPr>
          </a:p>
          <a:p>
            <a:pPr indent="0" lvl="0" marL="0" marR="0" rtl="0" algn="just">
              <a:lnSpc>
                <a:spcPct val="100000"/>
              </a:lnSpc>
              <a:spcBef>
                <a:spcPts val="0"/>
              </a:spcBef>
              <a:spcAft>
                <a:spcPts val="0"/>
              </a:spcAft>
              <a:buNone/>
            </a:pPr>
            <a:r>
              <a:t/>
            </a:r>
            <a:endParaRPr sz="1200">
              <a:solidFill>
                <a:srgbClr val="202124"/>
              </a:solidFill>
              <a:highlight>
                <a:srgbClr val="FFFFFF"/>
              </a:highlight>
            </a:endParaRPr>
          </a:p>
        </p:txBody>
      </p:sp>
      <p:pic>
        <p:nvPicPr>
          <p:cNvPr id="501" name="Google Shape;501;p52"/>
          <p:cNvPicPr preferRelativeResize="0"/>
          <p:nvPr/>
        </p:nvPicPr>
        <p:blipFill>
          <a:blip r:embed="rId3">
            <a:alphaModFix/>
          </a:blip>
          <a:stretch>
            <a:fillRect/>
          </a:stretch>
        </p:blipFill>
        <p:spPr>
          <a:xfrm>
            <a:off x="180025" y="2925650"/>
            <a:ext cx="8712201" cy="90399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53"/>
          <p:cNvSpPr txBox="1"/>
          <p:nvPr>
            <p:ph type="ctrTitle"/>
          </p:nvPr>
        </p:nvSpPr>
        <p:spPr>
          <a:xfrm>
            <a:off x="1010730" y="2242143"/>
            <a:ext cx="46767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alt Attribute</a:t>
            </a:r>
            <a:endParaRPr>
              <a:solidFill>
                <a:srgbClr val="741B47"/>
              </a:solidFill>
            </a:endParaRPr>
          </a:p>
        </p:txBody>
      </p:sp>
      <p:sp>
        <p:nvSpPr>
          <p:cNvPr id="507" name="Google Shape;507;p53"/>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2</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13" name="Google Shape;513;p54"/>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alt Attribute</a:t>
            </a:r>
            <a:endParaRPr>
              <a:solidFill>
                <a:srgbClr val="741B47"/>
              </a:solidFill>
            </a:endParaRPr>
          </a:p>
        </p:txBody>
      </p:sp>
      <p:sp>
        <p:nvSpPr>
          <p:cNvPr id="514" name="Google Shape;514;p54"/>
          <p:cNvSpPr/>
          <p:nvPr/>
        </p:nvSpPr>
        <p:spPr>
          <a:xfrm>
            <a:off x="176618" y="1012967"/>
            <a:ext cx="3683100" cy="2893200"/>
          </a:xfrm>
          <a:prstGeom prst="rect">
            <a:avLst/>
          </a:prstGeom>
          <a:noFill/>
          <a:ln>
            <a:noFill/>
          </a:ln>
        </p:spPr>
        <p:txBody>
          <a:bodyPr anchorCtr="0" anchor="t" bIns="45700" lIns="91425" spcFirstLastPara="1" rIns="91425" wrap="square" tIns="45700">
            <a:noAutofit/>
          </a:bodyPr>
          <a:lstStyle/>
          <a:p>
            <a:pPr indent="-285750" lvl="0" marL="285750" marR="0" rtl="0" algn="just">
              <a:lnSpc>
                <a:spcPct val="100000"/>
              </a:lnSpc>
              <a:spcBef>
                <a:spcPts val="0"/>
              </a:spcBef>
              <a:spcAft>
                <a:spcPts val="0"/>
              </a:spcAft>
              <a:buClr>
                <a:srgbClr val="000000"/>
              </a:buClr>
              <a:buSzPts val="1400"/>
              <a:buFont typeface="Arial"/>
              <a:buChar char="•"/>
            </a:pPr>
            <a:r>
              <a:rPr b="0" i="0" lang="tr-TR" sz="1400" u="none" cap="none" strike="noStrike">
                <a:solidFill>
                  <a:srgbClr val="000000"/>
                </a:solidFill>
                <a:latin typeface="Arial"/>
                <a:ea typeface="Arial"/>
                <a:cs typeface="Arial"/>
                <a:sym typeface="Arial"/>
              </a:rPr>
              <a:t>The </a:t>
            </a:r>
            <a:r>
              <a:rPr b="1" i="0" lang="tr-TR" sz="1400" u="none" cap="none" strike="noStrike">
                <a:solidFill>
                  <a:srgbClr val="F97C41"/>
                </a:solidFill>
                <a:latin typeface="Arial"/>
                <a:ea typeface="Arial"/>
                <a:cs typeface="Arial"/>
                <a:sym typeface="Arial"/>
              </a:rPr>
              <a:t>alt</a:t>
            </a:r>
            <a:r>
              <a:rPr b="0" i="0" lang="tr-TR" sz="1400" u="none" cap="none" strike="noStrike">
                <a:solidFill>
                  <a:srgbClr val="000000"/>
                </a:solidFill>
                <a:latin typeface="Arial"/>
                <a:ea typeface="Arial"/>
                <a:cs typeface="Arial"/>
                <a:sym typeface="Arial"/>
              </a:rPr>
              <a:t> attribute is used to provide an alternate text for an image in case the image fails to load on a web page or it is not supported by the browser, etc.</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just">
              <a:lnSpc>
                <a:spcPct val="100000"/>
              </a:lnSpc>
              <a:spcBef>
                <a:spcPts val="0"/>
              </a:spcBef>
              <a:spcAft>
                <a:spcPts val="0"/>
              </a:spcAft>
              <a:buClr>
                <a:srgbClr val="000000"/>
              </a:buClr>
              <a:buSzPts val="1400"/>
              <a:buFont typeface="Arial"/>
              <a:buChar char="•"/>
            </a:pPr>
            <a:r>
              <a:rPr b="0" i="0" lang="tr-TR" sz="1400" u="none" cap="none" strike="noStrike">
                <a:solidFill>
                  <a:srgbClr val="000000"/>
                </a:solidFill>
                <a:latin typeface="Arial"/>
                <a:ea typeface="Arial"/>
                <a:cs typeface="Arial"/>
                <a:sym typeface="Arial"/>
              </a:rPr>
              <a:t> Moreover, Visually impaired users browse the web via screen reading software. the screen reading software can read the text inside an alt attribute for impaired users.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just">
              <a:lnSpc>
                <a:spcPct val="100000"/>
              </a:lnSpc>
              <a:spcBef>
                <a:spcPts val="0"/>
              </a:spcBef>
              <a:spcAft>
                <a:spcPts val="0"/>
              </a:spcAft>
              <a:buClr>
                <a:srgbClr val="000000"/>
              </a:buClr>
              <a:buSzPts val="1400"/>
              <a:buFont typeface="Arial"/>
              <a:buChar char="•"/>
            </a:pPr>
            <a:r>
              <a:rPr b="0" i="0" lang="tr-TR" sz="1400" u="none" cap="none" strike="noStrike">
                <a:solidFill>
                  <a:srgbClr val="000000"/>
                </a:solidFill>
                <a:latin typeface="Arial"/>
                <a:ea typeface="Arial"/>
                <a:cs typeface="Arial"/>
                <a:sym typeface="Arial"/>
              </a:rPr>
              <a:t> We should add alt attribute to the image tag just like the src attribute.</a:t>
            </a:r>
            <a:endParaRPr b="0" i="0" sz="1400" u="none" cap="none" strike="noStrike">
              <a:solidFill>
                <a:srgbClr val="000000"/>
              </a:solidFill>
              <a:latin typeface="Arial"/>
              <a:ea typeface="Arial"/>
              <a:cs typeface="Arial"/>
              <a:sym typeface="Arial"/>
            </a:endParaRPr>
          </a:p>
        </p:txBody>
      </p:sp>
      <p:pic>
        <p:nvPicPr>
          <p:cNvPr id="515" name="Google Shape;515;p54"/>
          <p:cNvPicPr preferRelativeResize="0"/>
          <p:nvPr/>
        </p:nvPicPr>
        <p:blipFill rotWithShape="1">
          <a:blip r:embed="rId3">
            <a:alphaModFix/>
          </a:blip>
          <a:srcRect b="41700" l="0" r="52093" t="15539"/>
          <a:stretch/>
        </p:blipFill>
        <p:spPr>
          <a:xfrm>
            <a:off x="4364108" y="1012967"/>
            <a:ext cx="4380615" cy="2893100"/>
          </a:xfrm>
          <a:prstGeom prst="rect">
            <a:avLst/>
          </a:prstGeom>
          <a:noFill/>
          <a:ln cap="flat" cmpd="sng" w="9525">
            <a:solidFill>
              <a:schemeClr val="dk1"/>
            </a:solidFill>
            <a:prstDash val="solid"/>
            <a:round/>
            <a:headEnd len="sm" w="sm" type="none"/>
            <a:tailEnd len="sm" w="sm" type="none"/>
          </a:ln>
        </p:spPr>
      </p:pic>
      <p:pic>
        <p:nvPicPr>
          <p:cNvPr id="516" name="Google Shape;516;p54"/>
          <p:cNvPicPr preferRelativeResize="0"/>
          <p:nvPr/>
        </p:nvPicPr>
        <p:blipFill rotWithShape="1">
          <a:blip r:embed="rId4">
            <a:alphaModFix/>
          </a:blip>
          <a:srcRect b="2439" l="0" r="8307" t="0"/>
          <a:stretch/>
        </p:blipFill>
        <p:spPr>
          <a:xfrm>
            <a:off x="3722635" y="4078903"/>
            <a:ext cx="5297187" cy="3850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69" name="Google Shape;69;p10"/>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&lt;strong&gt; Elements</a:t>
            </a:r>
            <a:endParaRPr>
              <a:solidFill>
                <a:srgbClr val="741B47"/>
              </a:solidFill>
            </a:endParaRPr>
          </a:p>
        </p:txBody>
      </p:sp>
      <p:grpSp>
        <p:nvGrpSpPr>
          <p:cNvPr id="70" name="Google Shape;70;p10"/>
          <p:cNvGrpSpPr/>
          <p:nvPr/>
        </p:nvGrpSpPr>
        <p:grpSpPr>
          <a:xfrm>
            <a:off x="351887" y="800100"/>
            <a:ext cx="7730958" cy="1071300"/>
            <a:chOff x="366403" y="0"/>
            <a:chExt cx="8481728" cy="1043214"/>
          </a:xfrm>
        </p:grpSpPr>
        <p:sp>
          <p:nvSpPr>
            <p:cNvPr id="71" name="Google Shape;71;p10"/>
            <p:cNvSpPr/>
            <p:nvPr/>
          </p:nvSpPr>
          <p:spPr>
            <a:xfrm>
              <a:off x="3300771" y="0"/>
              <a:ext cx="554736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0"/>
            <p:cNvSpPr txBox="1"/>
            <p:nvPr/>
          </p:nvSpPr>
          <p:spPr>
            <a:xfrm>
              <a:off x="3300771" y="130402"/>
              <a:ext cx="5156155" cy="782410"/>
            </a:xfrm>
            <a:prstGeom prst="rect">
              <a:avLst/>
            </a:prstGeom>
            <a:noFill/>
            <a:ln>
              <a:noFill/>
            </a:ln>
          </p:spPr>
          <p:txBody>
            <a:bodyPr anchorCtr="0" anchor="t" bIns="11425" lIns="11425" spcFirstLastPara="1" rIns="11425" wrap="square" tIns="11425">
              <a:noAutofit/>
            </a:bodyPr>
            <a:lstStyle/>
            <a:p>
              <a:pPr indent="-171450" lvl="1" marL="171450" marR="0" rtl="0" algn="l">
                <a:lnSpc>
                  <a:spcPct val="90000"/>
                </a:lnSpc>
                <a:spcBef>
                  <a:spcPts val="0"/>
                </a:spcBef>
                <a:spcAft>
                  <a:spcPts val="0"/>
                </a:spcAft>
                <a:buClr>
                  <a:schemeClr val="lt1"/>
                </a:buClr>
                <a:buSzPts val="1800"/>
                <a:buFont typeface="Arial"/>
                <a:buChar char="•"/>
              </a:pPr>
              <a:r>
                <a:rPr b="0" i="0" lang="tr-TR" sz="1600" u="none" cap="none" strike="noStrike">
                  <a:solidFill>
                    <a:schemeClr val="lt1"/>
                  </a:solidFill>
                  <a:latin typeface="Arial"/>
                  <a:ea typeface="Arial"/>
                  <a:cs typeface="Arial"/>
                  <a:sym typeface="Arial"/>
                </a:rPr>
                <a:t>element is used to define bold text</a:t>
              </a:r>
              <a:endParaRPr b="0" i="0" sz="1600" u="none" cap="none" strike="noStrike">
                <a:solidFill>
                  <a:schemeClr val="lt1"/>
                </a:solidFill>
                <a:latin typeface="Arial"/>
                <a:ea typeface="Arial"/>
                <a:cs typeface="Arial"/>
                <a:sym typeface="Arial"/>
              </a:endParaRPr>
            </a:p>
            <a:p>
              <a:pPr indent="-171450" lvl="1" marL="171450" marR="0" rtl="0" algn="l">
                <a:lnSpc>
                  <a:spcPct val="90000"/>
                </a:lnSpc>
                <a:spcBef>
                  <a:spcPts val="270"/>
                </a:spcBef>
                <a:spcAft>
                  <a:spcPts val="0"/>
                </a:spcAft>
                <a:buClr>
                  <a:schemeClr val="lt1"/>
                </a:buClr>
                <a:buSzPts val="1800"/>
                <a:buFont typeface="Arial"/>
                <a:buChar char="•"/>
              </a:pPr>
              <a:r>
                <a:rPr b="0" i="0" lang="tr-TR" sz="1600" u="none" cap="none" strike="noStrike">
                  <a:solidFill>
                    <a:srgbClr val="FFFFFF"/>
                  </a:solidFill>
                  <a:latin typeface="Arial"/>
                  <a:ea typeface="Arial"/>
                  <a:cs typeface="Arial"/>
                  <a:sym typeface="Arial"/>
                </a:rPr>
                <a:t>element uses for the semantic important texts.</a:t>
              </a:r>
              <a:endParaRPr b="0" i="0" sz="1200" u="none" cap="none" strike="noStrike">
                <a:solidFill>
                  <a:srgbClr val="000000"/>
                </a:solidFill>
                <a:latin typeface="Arial"/>
                <a:ea typeface="Arial"/>
                <a:cs typeface="Arial"/>
                <a:sym typeface="Arial"/>
              </a:endParaRPr>
            </a:p>
          </p:txBody>
        </p:sp>
        <p:sp>
          <p:nvSpPr>
            <p:cNvPr id="73" name="Google Shape;73;p10"/>
            <p:cNvSpPr/>
            <p:nvPr/>
          </p:nvSpPr>
          <p:spPr>
            <a:xfrm>
              <a:off x="366403" y="0"/>
              <a:ext cx="2903303"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0"/>
            <p:cNvSpPr txBox="1"/>
            <p:nvPr/>
          </p:nvSpPr>
          <p:spPr>
            <a:xfrm>
              <a:off x="417329" y="50926"/>
              <a:ext cx="2801451" cy="941362"/>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000" u="none" cap="none" strike="noStrike">
                  <a:solidFill>
                    <a:schemeClr val="lt1"/>
                  </a:solidFill>
                  <a:latin typeface="Arial"/>
                  <a:ea typeface="Arial"/>
                  <a:cs typeface="Arial"/>
                  <a:sym typeface="Arial"/>
                </a:rPr>
                <a:t>&lt;strong&gt;</a:t>
              </a:r>
              <a:endParaRPr b="0" i="0" sz="4000" u="none" cap="none" strike="noStrike">
                <a:solidFill>
                  <a:schemeClr val="lt1"/>
                </a:solidFill>
                <a:latin typeface="Arial"/>
                <a:ea typeface="Arial"/>
                <a:cs typeface="Arial"/>
                <a:sym typeface="Arial"/>
              </a:endParaRPr>
            </a:p>
          </p:txBody>
        </p:sp>
      </p:grpSp>
      <p:pic>
        <p:nvPicPr>
          <p:cNvPr id="75" name="Google Shape;75;p10"/>
          <p:cNvPicPr preferRelativeResize="0"/>
          <p:nvPr/>
        </p:nvPicPr>
        <p:blipFill rotWithShape="1">
          <a:blip r:embed="rId3">
            <a:alphaModFix/>
          </a:blip>
          <a:srcRect b="28879" l="2681" r="64762" t="16924"/>
          <a:stretch/>
        </p:blipFill>
        <p:spPr>
          <a:xfrm>
            <a:off x="351900" y="1934100"/>
            <a:ext cx="3529949" cy="2765374"/>
          </a:xfrm>
          <a:prstGeom prst="rect">
            <a:avLst/>
          </a:prstGeom>
          <a:noFill/>
          <a:ln cap="flat" cmpd="sng" w="9525">
            <a:solidFill>
              <a:schemeClr val="dk1"/>
            </a:solidFill>
            <a:prstDash val="solid"/>
            <a:round/>
            <a:headEnd len="sm" w="sm" type="none"/>
            <a:tailEnd len="sm" w="sm" type="none"/>
          </a:ln>
        </p:spPr>
      </p:pic>
      <p:pic>
        <p:nvPicPr>
          <p:cNvPr id="76" name="Google Shape;76;p10"/>
          <p:cNvPicPr preferRelativeResize="0"/>
          <p:nvPr/>
        </p:nvPicPr>
        <p:blipFill>
          <a:blip r:embed="rId4">
            <a:alphaModFix/>
          </a:blip>
          <a:stretch>
            <a:fillRect/>
          </a:stretch>
        </p:blipFill>
        <p:spPr>
          <a:xfrm>
            <a:off x="4052072" y="1934100"/>
            <a:ext cx="4903751" cy="9620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55"/>
          <p:cNvSpPr txBox="1"/>
          <p:nvPr>
            <p:ph type="ctrTitle"/>
          </p:nvPr>
        </p:nvSpPr>
        <p:spPr>
          <a:xfrm>
            <a:off x="1042627" y="1916728"/>
            <a:ext cx="5134800" cy="13101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width and height Attribute</a:t>
            </a:r>
            <a:endParaRPr>
              <a:solidFill>
                <a:srgbClr val="741B47"/>
              </a:solidFill>
            </a:endParaRPr>
          </a:p>
        </p:txBody>
      </p:sp>
      <p:sp>
        <p:nvSpPr>
          <p:cNvPr id="522" name="Google Shape;522;p55"/>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3</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28" name="Google Shape;528;p56"/>
          <p:cNvSpPr txBox="1"/>
          <p:nvPr>
            <p:ph type="title"/>
          </p:nvPr>
        </p:nvSpPr>
        <p:spPr>
          <a:xfrm>
            <a:off x="431799" y="173800"/>
            <a:ext cx="80211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200">
                <a:solidFill>
                  <a:srgbClr val="741B47"/>
                </a:solidFill>
              </a:rPr>
              <a:t>The width and height Attributes</a:t>
            </a:r>
            <a:endParaRPr sz="4200">
              <a:solidFill>
                <a:srgbClr val="741B47"/>
              </a:solidFill>
            </a:endParaRPr>
          </a:p>
        </p:txBody>
      </p:sp>
      <p:grpSp>
        <p:nvGrpSpPr>
          <p:cNvPr id="529" name="Google Shape;529;p56"/>
          <p:cNvGrpSpPr/>
          <p:nvPr/>
        </p:nvGrpSpPr>
        <p:grpSpPr>
          <a:xfrm>
            <a:off x="308344" y="1499191"/>
            <a:ext cx="2137200" cy="1148400"/>
            <a:chOff x="308344" y="1499191"/>
            <a:chExt cx="2137200" cy="1148400"/>
          </a:xfrm>
        </p:grpSpPr>
        <p:sp>
          <p:nvSpPr>
            <p:cNvPr id="530" name="Google Shape;530;p56"/>
            <p:cNvSpPr/>
            <p:nvPr/>
          </p:nvSpPr>
          <p:spPr>
            <a:xfrm>
              <a:off x="308344" y="1499191"/>
              <a:ext cx="2137200" cy="1148400"/>
            </a:xfrm>
            <a:prstGeom prst="ellipse">
              <a:avLst/>
            </a:prstGeom>
            <a:solidFill>
              <a:srgbClr val="C27BA0"/>
            </a:solidFill>
            <a:ln cap="flat" cmpd="sng" w="25400">
              <a:solidFill>
                <a:srgbClr val="741B4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19DD3"/>
                </a:solidFill>
                <a:latin typeface="Arial"/>
                <a:ea typeface="Arial"/>
                <a:cs typeface="Arial"/>
                <a:sym typeface="Arial"/>
              </a:endParaRPr>
            </a:p>
          </p:txBody>
        </p:sp>
        <p:sp>
          <p:nvSpPr>
            <p:cNvPr id="531" name="Google Shape;531;p56"/>
            <p:cNvSpPr/>
            <p:nvPr/>
          </p:nvSpPr>
          <p:spPr>
            <a:xfrm>
              <a:off x="431799" y="1693234"/>
              <a:ext cx="1907400" cy="7386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The width and height attributes are used to resize images.</a:t>
              </a:r>
              <a:endParaRPr b="0" i="0" sz="1400" u="none" cap="none" strike="noStrike">
                <a:solidFill>
                  <a:schemeClr val="lt1"/>
                </a:solidFill>
                <a:latin typeface="Arial"/>
                <a:ea typeface="Arial"/>
                <a:cs typeface="Arial"/>
                <a:sym typeface="Arial"/>
              </a:endParaRPr>
            </a:p>
          </p:txBody>
        </p:sp>
      </p:grpSp>
      <p:pic>
        <p:nvPicPr>
          <p:cNvPr id="532" name="Google Shape;532;p56"/>
          <p:cNvPicPr preferRelativeResize="0"/>
          <p:nvPr/>
        </p:nvPicPr>
        <p:blipFill rotWithShape="1">
          <a:blip r:embed="rId3">
            <a:alphaModFix/>
          </a:blip>
          <a:srcRect b="40667" l="0" r="53836" t="15538"/>
          <a:stretch/>
        </p:blipFill>
        <p:spPr>
          <a:xfrm>
            <a:off x="3039707" y="886189"/>
            <a:ext cx="5795948" cy="3091417"/>
          </a:xfrm>
          <a:prstGeom prst="rect">
            <a:avLst/>
          </a:prstGeom>
          <a:noFill/>
          <a:ln cap="flat" cmpd="sng" w="9525">
            <a:solidFill>
              <a:schemeClr val="dk1"/>
            </a:solidFill>
            <a:prstDash val="solid"/>
            <a:round/>
            <a:headEnd len="sm" w="sm" type="none"/>
            <a:tailEnd len="sm" w="sm" type="none"/>
          </a:ln>
        </p:spPr>
      </p:pic>
      <p:pic>
        <p:nvPicPr>
          <p:cNvPr id="533" name="Google Shape;533;p56"/>
          <p:cNvPicPr preferRelativeResize="0"/>
          <p:nvPr/>
        </p:nvPicPr>
        <p:blipFill rotWithShape="1">
          <a:blip r:embed="rId4">
            <a:alphaModFix/>
          </a:blip>
          <a:srcRect b="0" l="0" r="0" t="0"/>
          <a:stretch/>
        </p:blipFill>
        <p:spPr>
          <a:xfrm>
            <a:off x="3081526" y="4139734"/>
            <a:ext cx="5795949" cy="46596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7"/>
          <p:cNvSpPr txBox="1"/>
          <p:nvPr>
            <p:ph type="ctrTitle"/>
          </p:nvPr>
        </p:nvSpPr>
        <p:spPr>
          <a:xfrm>
            <a:off x="1010729" y="2242143"/>
            <a:ext cx="5974800" cy="6924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border Attribute</a:t>
            </a:r>
            <a:endParaRPr>
              <a:solidFill>
                <a:srgbClr val="741B47"/>
              </a:solidFill>
            </a:endParaRPr>
          </a:p>
        </p:txBody>
      </p:sp>
      <p:sp>
        <p:nvSpPr>
          <p:cNvPr id="539" name="Google Shape;539;p57"/>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4</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5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45" name="Google Shape;545;p58"/>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border Attribute</a:t>
            </a:r>
            <a:endParaRPr>
              <a:solidFill>
                <a:srgbClr val="741B47"/>
              </a:solidFill>
            </a:endParaRPr>
          </a:p>
        </p:txBody>
      </p:sp>
      <p:grpSp>
        <p:nvGrpSpPr>
          <p:cNvPr id="546" name="Google Shape;546;p58"/>
          <p:cNvGrpSpPr/>
          <p:nvPr/>
        </p:nvGrpSpPr>
        <p:grpSpPr>
          <a:xfrm>
            <a:off x="134090" y="1034017"/>
            <a:ext cx="3225900" cy="1174009"/>
            <a:chOff x="282945" y="800100"/>
            <a:chExt cx="3225900" cy="1174009"/>
          </a:xfrm>
        </p:grpSpPr>
        <p:sp>
          <p:nvSpPr>
            <p:cNvPr id="547" name="Google Shape;547;p58"/>
            <p:cNvSpPr/>
            <p:nvPr/>
          </p:nvSpPr>
          <p:spPr>
            <a:xfrm>
              <a:off x="282945" y="800100"/>
              <a:ext cx="3225800" cy="1174009"/>
            </a:xfrm>
            <a:prstGeom prst="flowChartPunchedTape">
              <a:avLst/>
            </a:prstGeom>
            <a:solidFill>
              <a:srgbClr val="C27BA0"/>
            </a:solidFill>
            <a:ln cap="flat" cmpd="sng" w="25400">
              <a:solidFill>
                <a:srgbClr val="741B4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8" name="Google Shape;548;p58"/>
            <p:cNvSpPr/>
            <p:nvPr/>
          </p:nvSpPr>
          <p:spPr>
            <a:xfrm>
              <a:off x="282945" y="1057068"/>
              <a:ext cx="32259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 By default, an image has no borders.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 To add a border around the image, we can use border attribute.</a:t>
              </a:r>
              <a:endParaRPr b="0" i="0" sz="1400" u="none" cap="none" strike="noStrike">
                <a:solidFill>
                  <a:srgbClr val="000000"/>
                </a:solidFill>
                <a:latin typeface="Arial"/>
                <a:ea typeface="Arial"/>
                <a:cs typeface="Arial"/>
                <a:sym typeface="Arial"/>
              </a:endParaRPr>
            </a:p>
          </p:txBody>
        </p:sp>
      </p:grpSp>
      <p:pic>
        <p:nvPicPr>
          <p:cNvPr id="549" name="Google Shape;549;p58"/>
          <p:cNvPicPr preferRelativeResize="0"/>
          <p:nvPr/>
        </p:nvPicPr>
        <p:blipFill rotWithShape="1">
          <a:blip r:embed="rId3">
            <a:alphaModFix/>
          </a:blip>
          <a:srcRect b="36324" l="0" r="53720" t="15538"/>
          <a:stretch/>
        </p:blipFill>
        <p:spPr>
          <a:xfrm>
            <a:off x="3604438" y="1034017"/>
            <a:ext cx="5286287" cy="3091415"/>
          </a:xfrm>
          <a:prstGeom prst="rect">
            <a:avLst/>
          </a:prstGeom>
          <a:noFill/>
          <a:ln cap="flat" cmpd="sng" w="9525">
            <a:solidFill>
              <a:schemeClr val="dk1"/>
            </a:solidFill>
            <a:prstDash val="solid"/>
            <a:round/>
            <a:headEnd len="sm" w="sm" type="none"/>
            <a:tailEnd len="sm" w="sm" type="none"/>
          </a:ln>
        </p:spPr>
      </p:pic>
      <p:grpSp>
        <p:nvGrpSpPr>
          <p:cNvPr id="550" name="Google Shape;550;p58"/>
          <p:cNvGrpSpPr/>
          <p:nvPr/>
        </p:nvGrpSpPr>
        <p:grpSpPr>
          <a:xfrm>
            <a:off x="213200" y="3035750"/>
            <a:ext cx="3000000" cy="1212600"/>
            <a:chOff x="213200" y="3188150"/>
            <a:chExt cx="3000000" cy="1212600"/>
          </a:xfrm>
        </p:grpSpPr>
        <p:sp>
          <p:nvSpPr>
            <p:cNvPr id="551" name="Google Shape;551;p58"/>
            <p:cNvSpPr/>
            <p:nvPr/>
          </p:nvSpPr>
          <p:spPr>
            <a:xfrm>
              <a:off x="817850" y="3188150"/>
              <a:ext cx="1875600" cy="1212600"/>
            </a:xfrm>
            <a:prstGeom prst="noSmoking">
              <a:avLst>
                <a:gd fmla="val 18750"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8"/>
            <p:cNvSpPr txBox="1"/>
            <p:nvPr/>
          </p:nvSpPr>
          <p:spPr>
            <a:xfrm>
              <a:off x="213200" y="3563600"/>
              <a:ext cx="3000000" cy="4926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900"/>
                </a:spcAft>
                <a:buNone/>
              </a:pPr>
              <a:r>
                <a:rPr b="1" lang="tr-TR" sz="2000">
                  <a:uFill>
                    <a:noFill/>
                  </a:uFill>
                  <a:hlinkClick r:id="rId4"/>
                </a:rPr>
                <a:t>Deprecated</a:t>
              </a:r>
              <a:endParaRPr b="1" sz="2000"/>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59"/>
          <p:cNvSpPr txBox="1"/>
          <p:nvPr>
            <p:ph idx="12" type="sldNum"/>
          </p:nvPr>
        </p:nvSpPr>
        <p:spPr>
          <a:xfrm>
            <a:off x="8657772" y="4643243"/>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558" name="Google Shape;558;p59"/>
          <p:cNvPicPr preferRelativeResize="0"/>
          <p:nvPr/>
        </p:nvPicPr>
        <p:blipFill rotWithShape="1">
          <a:blip r:embed="rId3">
            <a:alphaModFix/>
          </a:blip>
          <a:srcRect b="0" l="0" r="0" t="0"/>
          <a:stretch/>
        </p:blipFill>
        <p:spPr>
          <a:xfrm>
            <a:off x="0" y="1079991"/>
            <a:ext cx="9144000" cy="2983518"/>
          </a:xfrm>
          <a:prstGeom prst="rect">
            <a:avLst/>
          </a:prstGeom>
          <a:noFill/>
          <a:ln>
            <a:noFill/>
          </a:ln>
        </p:spPr>
      </p:pic>
      <p:sp>
        <p:nvSpPr>
          <p:cNvPr id="559" name="Google Shape;559;p59"/>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rPr>
              <a:t>Using Images in Your Pages</a:t>
            </a:r>
            <a:endParaRPr sz="4000">
              <a:solidFill>
                <a:srgbClr val="741B47"/>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0"/>
          <p:cNvSpPr txBox="1"/>
          <p:nvPr>
            <p:ph type="ctrTitle"/>
          </p:nvPr>
        </p:nvSpPr>
        <p:spPr>
          <a:xfrm>
            <a:off x="1074619" y="1908496"/>
            <a:ext cx="49626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a:solidFill>
                  <a:srgbClr val="741B47"/>
                </a:solidFill>
              </a:rPr>
              <a:t>HTML Links</a:t>
            </a:r>
            <a:endParaRPr>
              <a:solidFill>
                <a:srgbClr val="741B47"/>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570" name="Google Shape;570;p61"/>
          <p:cNvSpPr txBox="1"/>
          <p:nvPr/>
        </p:nvSpPr>
        <p:spPr>
          <a:xfrm>
            <a:off x="747000" y="2429475"/>
            <a:ext cx="7650000" cy="668100"/>
          </a:xfrm>
          <a:prstGeom prst="rect">
            <a:avLst/>
          </a:prstGeom>
          <a:noFill/>
          <a:ln>
            <a:noFill/>
          </a:ln>
        </p:spPr>
        <p:txBody>
          <a:bodyPr anchorCtr="0" anchor="t" bIns="0" lIns="0" spcFirstLastPara="1" rIns="0" wrap="square" tIns="0">
            <a:noAutofit/>
          </a:bodyPr>
          <a:lstStyle/>
          <a:p>
            <a:pPr indent="0" lvl="0" marL="0" marR="0" rtl="0" algn="ctr">
              <a:lnSpc>
                <a:spcPct val="15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HTML links starts with &lt;alt&gt; tag.</a:t>
            </a:r>
            <a:endParaRPr i="0" sz="3200" u="none" cap="none" strike="noStrike">
              <a:solidFill>
                <a:srgbClr val="8F4B6C"/>
              </a:solidFill>
              <a:latin typeface="Comic Sans MS"/>
              <a:ea typeface="Comic Sans MS"/>
              <a:cs typeface="Comic Sans MS"/>
              <a:sym typeface="Comic Sans MS"/>
            </a:endParaRPr>
          </a:p>
        </p:txBody>
      </p:sp>
      <p:pic>
        <p:nvPicPr>
          <p:cNvPr id="571" name="Google Shape;571;p61"/>
          <p:cNvPicPr preferRelativeResize="0"/>
          <p:nvPr/>
        </p:nvPicPr>
        <p:blipFill>
          <a:blip r:embed="rId3">
            <a:alphaModFix/>
          </a:blip>
          <a:stretch>
            <a:fillRect/>
          </a:stretch>
        </p:blipFill>
        <p:spPr>
          <a:xfrm>
            <a:off x="3887050" y="84025"/>
            <a:ext cx="1210200" cy="1875600"/>
          </a:xfrm>
          <a:prstGeom prst="rect">
            <a:avLst/>
          </a:prstGeom>
          <a:noFill/>
          <a:ln>
            <a:noFill/>
          </a:ln>
        </p:spPr>
      </p:pic>
      <p:pic>
        <p:nvPicPr>
          <p:cNvPr id="572" name="Google Shape;572;p61">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573" name="Google Shape;573;p61">
            <a:hlinkClick r:id="rId6"/>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6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79" name="Google Shape;579;p62"/>
          <p:cNvSpPr txBox="1"/>
          <p:nvPr/>
        </p:nvSpPr>
        <p:spPr>
          <a:xfrm>
            <a:off x="1264525" y="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Table of Contents</a:t>
            </a:r>
            <a:endParaRPr b="0" i="0" sz="1400" u="none" cap="none" strike="noStrike">
              <a:solidFill>
                <a:srgbClr val="000000"/>
              </a:solidFill>
              <a:latin typeface="Arial"/>
              <a:ea typeface="Arial"/>
              <a:cs typeface="Arial"/>
              <a:sym typeface="Arial"/>
            </a:endParaRPr>
          </a:p>
        </p:txBody>
      </p:sp>
      <p:sp>
        <p:nvSpPr>
          <p:cNvPr id="580" name="Google Shape;580;p62"/>
          <p:cNvSpPr txBox="1"/>
          <p:nvPr/>
        </p:nvSpPr>
        <p:spPr>
          <a:xfrm>
            <a:off x="650850" y="864239"/>
            <a:ext cx="7842300" cy="2836800"/>
          </a:xfrm>
          <a:prstGeom prst="rect">
            <a:avLst/>
          </a:prstGeom>
          <a:noFill/>
          <a:ln>
            <a:noFill/>
          </a:ln>
        </p:spPr>
        <p:txBody>
          <a:bodyPr anchorCtr="0" anchor="t" bIns="0" lIns="0" spcFirstLastPara="1" rIns="0" wrap="square" tIns="0">
            <a:noAutofit/>
          </a:bodyPr>
          <a:lstStyle/>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&lt;a&gt; Tag</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The href Attribute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The target Attribute</a:t>
            </a:r>
            <a:endParaRPr b="0" i="0" sz="3600" u="none" cap="none" strike="noStrike">
              <a:solidFill>
                <a:schemeClr val="dk1"/>
              </a:solidFill>
              <a:latin typeface="Raleway"/>
              <a:ea typeface="Raleway"/>
              <a:cs typeface="Raleway"/>
              <a:sym typeface="Raleway"/>
            </a:endParaRPr>
          </a:p>
          <a:p>
            <a:pPr indent="-457200" lvl="0" marL="457200" marR="0" rtl="0" algn="l">
              <a:lnSpc>
                <a:spcPct val="110000"/>
              </a:lnSpc>
              <a:spcBef>
                <a:spcPts val="600"/>
              </a:spcBef>
              <a:spcAft>
                <a:spcPts val="0"/>
              </a:spcAft>
              <a:buClr>
                <a:srgbClr val="741B47"/>
              </a:buClr>
              <a:buSzPts val="3600"/>
              <a:buFont typeface="Raleway"/>
              <a:buChar char="▶"/>
            </a:pPr>
            <a:r>
              <a:rPr b="0" i="0" lang="tr-TR" sz="3600" u="none" cap="none" strike="noStrike">
                <a:solidFill>
                  <a:schemeClr val="dk1"/>
                </a:solidFill>
                <a:latin typeface="Raleway"/>
                <a:ea typeface="Raleway"/>
                <a:cs typeface="Raleway"/>
                <a:sym typeface="Raleway"/>
              </a:rPr>
              <a:t>Image as a Link</a:t>
            </a:r>
            <a:endParaRPr b="0" i="0" sz="3600" u="none" cap="none" strike="noStrike">
              <a:solidFill>
                <a:schemeClr val="dk1"/>
              </a:solidFill>
              <a:latin typeface="Raleway"/>
              <a:ea typeface="Raleway"/>
              <a:cs typeface="Raleway"/>
              <a:sym typeface="Raleway"/>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63"/>
          <p:cNvSpPr txBox="1"/>
          <p:nvPr>
            <p:ph type="ctrTitle"/>
          </p:nvPr>
        </p:nvSpPr>
        <p:spPr>
          <a:xfrm>
            <a:off x="1010730" y="2196234"/>
            <a:ext cx="4676700" cy="7299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&lt;a&gt; Tag</a:t>
            </a:r>
            <a:endParaRPr>
              <a:solidFill>
                <a:srgbClr val="741B47"/>
              </a:solidFill>
            </a:endParaRPr>
          </a:p>
        </p:txBody>
      </p:sp>
      <p:sp>
        <p:nvSpPr>
          <p:cNvPr id="586" name="Google Shape;586;p63"/>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1</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6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92" name="Google Shape;592;p64"/>
          <p:cNvSpPr txBox="1"/>
          <p:nvPr>
            <p:ph type="title"/>
          </p:nvPr>
        </p:nvSpPr>
        <p:spPr>
          <a:xfrm>
            <a:off x="393700" y="1357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&lt;a&gt; Tag</a:t>
            </a:r>
            <a:endParaRPr>
              <a:solidFill>
                <a:srgbClr val="741B47"/>
              </a:solidFill>
            </a:endParaRPr>
          </a:p>
        </p:txBody>
      </p:sp>
      <p:grpSp>
        <p:nvGrpSpPr>
          <p:cNvPr id="593" name="Google Shape;593;p64"/>
          <p:cNvGrpSpPr/>
          <p:nvPr/>
        </p:nvGrpSpPr>
        <p:grpSpPr>
          <a:xfrm>
            <a:off x="-4236162" y="376735"/>
            <a:ext cx="8299019" cy="5083800"/>
            <a:chOff x="-4236161" y="-654623"/>
            <a:chExt cx="8299019" cy="5083800"/>
          </a:xfrm>
        </p:grpSpPr>
        <p:sp>
          <p:nvSpPr>
            <p:cNvPr id="594" name="Google Shape;594;p64"/>
            <p:cNvSpPr/>
            <p:nvPr/>
          </p:nvSpPr>
          <p:spPr>
            <a:xfrm>
              <a:off x="-4236161" y="-654623"/>
              <a:ext cx="5083800" cy="5083800"/>
            </a:xfrm>
            <a:prstGeom prst="blockArc">
              <a:avLst>
                <a:gd fmla="val 18900000" name="adj1"/>
                <a:gd fmla="val 2700000" name="adj2"/>
                <a:gd fmla="val 425" name="adj3"/>
              </a:avLst>
            </a:prstGeom>
            <a:no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64"/>
            <p:cNvSpPr/>
            <p:nvPr/>
          </p:nvSpPr>
          <p:spPr>
            <a:xfrm>
              <a:off x="693858" y="539233"/>
              <a:ext cx="3369000" cy="10782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4"/>
            <p:cNvSpPr txBox="1"/>
            <p:nvPr/>
          </p:nvSpPr>
          <p:spPr>
            <a:xfrm>
              <a:off x="693858" y="539233"/>
              <a:ext cx="3369000" cy="1078200"/>
            </a:xfrm>
            <a:prstGeom prst="rect">
              <a:avLst/>
            </a:prstGeom>
            <a:noFill/>
            <a:ln>
              <a:noFill/>
            </a:ln>
          </p:spPr>
          <p:txBody>
            <a:bodyPr anchorCtr="0" anchor="ctr" bIns="45700" lIns="855900" spcFirstLastPara="1" rIns="45700" wrap="square" tIns="45700">
              <a:noAutofit/>
            </a:bodyPr>
            <a:lstStyle/>
            <a:p>
              <a:pPr indent="0" lvl="0" marL="0" marR="0" rtl="0" algn="l">
                <a:lnSpc>
                  <a:spcPct val="90000"/>
                </a:lnSpc>
                <a:spcBef>
                  <a:spcPts val="0"/>
                </a:spcBef>
                <a:spcAft>
                  <a:spcPts val="0"/>
                </a:spcAft>
                <a:buClr>
                  <a:srgbClr val="000000"/>
                </a:buClr>
                <a:buSzPts val="1800"/>
                <a:buFont typeface="Arial"/>
                <a:buNone/>
              </a:pPr>
              <a:r>
                <a:rPr b="0" i="0" lang="tr-TR" sz="1800" u="none" cap="none" strike="noStrike">
                  <a:solidFill>
                    <a:schemeClr val="lt1"/>
                  </a:solidFill>
                  <a:latin typeface="Arial"/>
                  <a:ea typeface="Arial"/>
                  <a:cs typeface="Arial"/>
                  <a:sym typeface="Arial"/>
                </a:rPr>
                <a:t>One of the advantages of HTML, is the ability to link to other web pages</a:t>
              </a:r>
              <a:endParaRPr b="0" i="0" sz="1800" u="none" cap="none" strike="noStrike">
                <a:solidFill>
                  <a:schemeClr val="lt1"/>
                </a:solidFill>
                <a:latin typeface="Arial"/>
                <a:ea typeface="Arial"/>
                <a:cs typeface="Arial"/>
                <a:sym typeface="Arial"/>
              </a:endParaRPr>
            </a:p>
          </p:txBody>
        </p:sp>
        <p:sp>
          <p:nvSpPr>
            <p:cNvPr id="597" name="Google Shape;597;p64"/>
            <p:cNvSpPr/>
            <p:nvPr/>
          </p:nvSpPr>
          <p:spPr>
            <a:xfrm>
              <a:off x="19910" y="404443"/>
              <a:ext cx="1347900" cy="13479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4"/>
            <p:cNvSpPr/>
            <p:nvPr/>
          </p:nvSpPr>
          <p:spPr>
            <a:xfrm>
              <a:off x="693858" y="2157008"/>
              <a:ext cx="3369000" cy="10782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64"/>
            <p:cNvSpPr txBox="1"/>
            <p:nvPr/>
          </p:nvSpPr>
          <p:spPr>
            <a:xfrm>
              <a:off x="693858" y="2157008"/>
              <a:ext cx="3369000" cy="1078200"/>
            </a:xfrm>
            <a:prstGeom prst="rect">
              <a:avLst/>
            </a:prstGeom>
            <a:noFill/>
            <a:ln>
              <a:noFill/>
            </a:ln>
          </p:spPr>
          <p:txBody>
            <a:bodyPr anchorCtr="0" anchor="ctr" bIns="45700" lIns="855900" spcFirstLastPara="1" rIns="45700" wrap="square" tIns="45700">
              <a:noAutofit/>
            </a:bodyPr>
            <a:lstStyle/>
            <a:p>
              <a:pPr indent="0" lvl="0" marL="0" marR="0" rtl="0" algn="l">
                <a:lnSpc>
                  <a:spcPct val="90000"/>
                </a:lnSpc>
                <a:spcBef>
                  <a:spcPts val="0"/>
                </a:spcBef>
                <a:spcAft>
                  <a:spcPts val="0"/>
                </a:spcAft>
                <a:buClr>
                  <a:srgbClr val="000000"/>
                </a:buClr>
                <a:buSzPts val="1800"/>
                <a:buFont typeface="Arial"/>
                <a:buNone/>
              </a:pPr>
              <a:r>
                <a:rPr b="0" i="0" lang="tr-TR" sz="1800" u="none" cap="none" strike="noStrike">
                  <a:solidFill>
                    <a:schemeClr val="lt1"/>
                  </a:solidFill>
                  <a:latin typeface="Arial"/>
                  <a:ea typeface="Arial"/>
                  <a:cs typeface="Arial"/>
                  <a:sym typeface="Arial"/>
                </a:rPr>
                <a:t>The </a:t>
              </a:r>
              <a:r>
                <a:rPr b="1" i="0" lang="tr-TR" sz="1800" u="none" cap="none" strike="noStrike">
                  <a:solidFill>
                    <a:schemeClr val="lt1"/>
                  </a:solidFill>
                  <a:latin typeface="Arial"/>
                  <a:ea typeface="Arial"/>
                  <a:cs typeface="Arial"/>
                  <a:sym typeface="Arial"/>
                </a:rPr>
                <a:t>&lt;a&gt; </a:t>
              </a:r>
              <a:r>
                <a:rPr b="0" i="0" lang="tr-TR" sz="1800" u="none" cap="none" strike="noStrike">
                  <a:solidFill>
                    <a:schemeClr val="lt1"/>
                  </a:solidFill>
                  <a:latin typeface="Arial"/>
                  <a:ea typeface="Arial"/>
                  <a:cs typeface="Arial"/>
                  <a:sym typeface="Arial"/>
                </a:rPr>
                <a:t>element and including text is used to define a link</a:t>
              </a:r>
              <a:endParaRPr b="0" i="0" sz="1800" u="none" cap="none" strike="noStrike">
                <a:solidFill>
                  <a:schemeClr val="lt1"/>
                </a:solidFill>
                <a:latin typeface="Arial"/>
                <a:ea typeface="Arial"/>
                <a:cs typeface="Arial"/>
                <a:sym typeface="Arial"/>
              </a:endParaRPr>
            </a:p>
          </p:txBody>
        </p:sp>
        <p:sp>
          <p:nvSpPr>
            <p:cNvPr id="600" name="Google Shape;600;p64"/>
            <p:cNvSpPr/>
            <p:nvPr/>
          </p:nvSpPr>
          <p:spPr>
            <a:xfrm>
              <a:off x="19910" y="2022219"/>
              <a:ext cx="1347900" cy="13479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01" name="Google Shape;601;p64"/>
          <p:cNvPicPr preferRelativeResize="0"/>
          <p:nvPr/>
        </p:nvPicPr>
        <p:blipFill rotWithShape="1">
          <a:blip r:embed="rId3">
            <a:alphaModFix/>
          </a:blip>
          <a:srcRect b="49998" l="0" r="80464" t="15539"/>
          <a:stretch/>
        </p:blipFill>
        <p:spPr>
          <a:xfrm>
            <a:off x="4834873" y="1148316"/>
            <a:ext cx="3415990" cy="3388034"/>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1"/>
          <p:cNvSpPr/>
          <p:nvPr/>
        </p:nvSpPr>
        <p:spPr>
          <a:xfrm>
            <a:off x="5456893" y="1316950"/>
            <a:ext cx="2646300" cy="10713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83" name="Google Shape;83;p11"/>
          <p:cNvSpPr txBox="1"/>
          <p:nvPr>
            <p:ph type="title"/>
          </p:nvPr>
        </p:nvSpPr>
        <p:spPr>
          <a:xfrm>
            <a:off x="431800" y="173800"/>
            <a:ext cx="8373300" cy="626400"/>
          </a:xfrm>
          <a:prstGeom prst="rect">
            <a:avLst/>
          </a:prstGeom>
          <a:noFill/>
          <a:ln>
            <a:noFill/>
          </a:ln>
        </p:spPr>
        <p:txBody>
          <a:bodyPr anchorCtr="0" anchor="t" bIns="0" lIns="0" spcFirstLastPara="1" rIns="0" wrap="square" tIns="0">
            <a:noAutofit/>
          </a:bodyPr>
          <a:lstStyle/>
          <a:p>
            <a:pPr indent="0" lvl="0" marL="0" rtl="0" algn="ctr">
              <a:lnSpc>
                <a:spcPct val="80000"/>
              </a:lnSpc>
              <a:spcBef>
                <a:spcPts val="0"/>
              </a:spcBef>
              <a:spcAft>
                <a:spcPts val="0"/>
              </a:spcAft>
              <a:buSzPts val="4800"/>
              <a:buNone/>
            </a:pPr>
            <a:r>
              <a:rPr lang="tr-TR">
                <a:solidFill>
                  <a:srgbClr val="741B47"/>
                </a:solidFill>
              </a:rPr>
              <a:t>&lt;strong&gt; Vs &lt;b&gt;</a:t>
            </a:r>
            <a:endParaRPr>
              <a:solidFill>
                <a:srgbClr val="741B47"/>
              </a:solidFill>
            </a:endParaRPr>
          </a:p>
        </p:txBody>
      </p:sp>
      <p:grpSp>
        <p:nvGrpSpPr>
          <p:cNvPr id="84" name="Google Shape;84;p11"/>
          <p:cNvGrpSpPr/>
          <p:nvPr/>
        </p:nvGrpSpPr>
        <p:grpSpPr>
          <a:xfrm>
            <a:off x="351893" y="1317025"/>
            <a:ext cx="2646449" cy="1071159"/>
            <a:chOff x="366403" y="0"/>
            <a:chExt cx="2903400" cy="1043100"/>
          </a:xfrm>
        </p:grpSpPr>
        <p:sp>
          <p:nvSpPr>
            <p:cNvPr id="85" name="Google Shape;85;p11"/>
            <p:cNvSpPr/>
            <p:nvPr/>
          </p:nvSpPr>
          <p:spPr>
            <a:xfrm>
              <a:off x="366403" y="0"/>
              <a:ext cx="29034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1"/>
            <p:cNvSpPr txBox="1"/>
            <p:nvPr/>
          </p:nvSpPr>
          <p:spPr>
            <a:xfrm>
              <a:off x="417411" y="89708"/>
              <a:ext cx="2801400" cy="941400"/>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000" u="none" cap="none" strike="noStrike">
                  <a:solidFill>
                    <a:schemeClr val="lt1"/>
                  </a:solidFill>
                  <a:latin typeface="Arial"/>
                  <a:ea typeface="Arial"/>
                  <a:cs typeface="Arial"/>
                  <a:sym typeface="Arial"/>
                </a:rPr>
                <a:t>&lt;</a:t>
              </a:r>
              <a:r>
                <a:rPr lang="tr-TR" sz="4000">
                  <a:solidFill>
                    <a:schemeClr val="lt1"/>
                  </a:solidFill>
                </a:rPr>
                <a:t>b</a:t>
              </a:r>
              <a:r>
                <a:rPr b="0" i="0" lang="tr-TR" sz="4000" u="none" cap="none" strike="noStrike">
                  <a:solidFill>
                    <a:schemeClr val="lt1"/>
                  </a:solidFill>
                  <a:latin typeface="Arial"/>
                  <a:ea typeface="Arial"/>
                  <a:cs typeface="Arial"/>
                  <a:sym typeface="Arial"/>
                </a:rPr>
                <a:t>&gt;</a:t>
              </a:r>
              <a:endParaRPr b="0" i="0" sz="4000" u="none" cap="none" strike="noStrike">
                <a:solidFill>
                  <a:schemeClr val="lt1"/>
                </a:solidFill>
                <a:latin typeface="Arial"/>
                <a:ea typeface="Arial"/>
                <a:cs typeface="Arial"/>
                <a:sym typeface="Arial"/>
              </a:endParaRPr>
            </a:p>
          </p:txBody>
        </p:sp>
      </p:grpSp>
      <p:sp>
        <p:nvSpPr>
          <p:cNvPr id="87" name="Google Shape;87;p11"/>
          <p:cNvSpPr txBox="1"/>
          <p:nvPr/>
        </p:nvSpPr>
        <p:spPr>
          <a:xfrm>
            <a:off x="5505237" y="1369296"/>
            <a:ext cx="2553600" cy="966600"/>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000" u="none" cap="none" strike="noStrike">
                <a:solidFill>
                  <a:schemeClr val="lt1"/>
                </a:solidFill>
                <a:latin typeface="Arial"/>
                <a:ea typeface="Arial"/>
                <a:cs typeface="Arial"/>
                <a:sym typeface="Arial"/>
              </a:rPr>
              <a:t>&lt;strong&gt;</a:t>
            </a:r>
            <a:endParaRPr b="0" i="0" sz="4000" u="none" cap="none" strike="noStrike">
              <a:solidFill>
                <a:schemeClr val="lt1"/>
              </a:solidFill>
              <a:latin typeface="Arial"/>
              <a:ea typeface="Arial"/>
              <a:cs typeface="Arial"/>
              <a:sym typeface="Arial"/>
            </a:endParaRPr>
          </a:p>
        </p:txBody>
      </p:sp>
      <p:sp>
        <p:nvSpPr>
          <p:cNvPr id="88" name="Google Shape;88;p11"/>
          <p:cNvSpPr txBox="1"/>
          <p:nvPr/>
        </p:nvSpPr>
        <p:spPr>
          <a:xfrm>
            <a:off x="422175" y="2653600"/>
            <a:ext cx="2576100" cy="966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800"/>
              </a:spcAft>
              <a:buNone/>
            </a:pPr>
            <a:r>
              <a:rPr b="1" lang="tr-TR" sz="1500">
                <a:solidFill>
                  <a:srgbClr val="212121"/>
                </a:solidFill>
                <a:highlight>
                  <a:srgbClr val="FFFFFF"/>
                </a:highlight>
              </a:rPr>
              <a:t>D</a:t>
            </a:r>
            <a:r>
              <a:rPr b="1" lang="tr-TR" sz="1500">
                <a:solidFill>
                  <a:srgbClr val="212121"/>
                </a:solidFill>
                <a:highlight>
                  <a:srgbClr val="FFFFFF"/>
                </a:highlight>
              </a:rPr>
              <a:t>raw attention to text </a:t>
            </a:r>
            <a:r>
              <a:rPr b="1" lang="tr-TR" sz="1500">
                <a:solidFill>
                  <a:srgbClr val="FF0000"/>
                </a:solidFill>
                <a:highlight>
                  <a:srgbClr val="FFFFFF"/>
                </a:highlight>
              </a:rPr>
              <a:t>without</a:t>
            </a:r>
            <a:r>
              <a:rPr b="1" lang="tr-TR" sz="1500">
                <a:solidFill>
                  <a:srgbClr val="212121"/>
                </a:solidFill>
                <a:highlight>
                  <a:srgbClr val="FFFFFF"/>
                </a:highlight>
              </a:rPr>
              <a:t> indicating that </a:t>
            </a:r>
            <a:r>
              <a:rPr b="1" lang="tr-TR" sz="1500">
                <a:solidFill>
                  <a:srgbClr val="FF0000"/>
                </a:solidFill>
                <a:highlight>
                  <a:srgbClr val="FFFFFF"/>
                </a:highlight>
              </a:rPr>
              <a:t>it's more important</a:t>
            </a:r>
            <a:endParaRPr b="1" sz="1700">
              <a:solidFill>
                <a:srgbClr val="FF0000"/>
              </a:solidFill>
              <a:latin typeface="Barlow"/>
              <a:ea typeface="Barlow"/>
              <a:cs typeface="Barlow"/>
              <a:sym typeface="Barlow"/>
            </a:endParaRPr>
          </a:p>
        </p:txBody>
      </p:sp>
      <p:pic>
        <p:nvPicPr>
          <p:cNvPr id="89" name="Google Shape;89;p11"/>
          <p:cNvPicPr preferRelativeResize="0"/>
          <p:nvPr/>
        </p:nvPicPr>
        <p:blipFill>
          <a:blip r:embed="rId3">
            <a:alphaModFix/>
          </a:blip>
          <a:stretch>
            <a:fillRect/>
          </a:stretch>
        </p:blipFill>
        <p:spPr>
          <a:xfrm>
            <a:off x="3295825" y="1317025"/>
            <a:ext cx="1863599" cy="1250050"/>
          </a:xfrm>
          <a:prstGeom prst="rect">
            <a:avLst/>
          </a:prstGeom>
          <a:noFill/>
          <a:ln>
            <a:noFill/>
          </a:ln>
        </p:spPr>
      </p:pic>
      <p:sp>
        <p:nvSpPr>
          <p:cNvPr id="90" name="Google Shape;90;p11"/>
          <p:cNvSpPr txBox="1"/>
          <p:nvPr/>
        </p:nvSpPr>
        <p:spPr>
          <a:xfrm>
            <a:off x="5527575" y="2653600"/>
            <a:ext cx="2576100" cy="966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800"/>
              </a:spcAft>
              <a:buNone/>
            </a:pPr>
            <a:r>
              <a:rPr b="1" lang="tr-TR" sz="1500">
                <a:solidFill>
                  <a:srgbClr val="212121"/>
                </a:solidFill>
                <a:highlight>
                  <a:srgbClr val="FFFFFF"/>
                </a:highlight>
              </a:rPr>
              <a:t>C</a:t>
            </a:r>
            <a:r>
              <a:rPr b="1" lang="tr-TR" sz="1500">
                <a:solidFill>
                  <a:srgbClr val="212121"/>
                </a:solidFill>
                <a:highlight>
                  <a:srgbClr val="FFFFFF"/>
                </a:highlight>
              </a:rPr>
              <a:t>ontent that is of </a:t>
            </a:r>
            <a:r>
              <a:rPr b="1" lang="tr-TR" sz="1500">
                <a:solidFill>
                  <a:srgbClr val="FF0000"/>
                </a:solidFill>
                <a:highlight>
                  <a:srgbClr val="FFFFFF"/>
                </a:highlight>
              </a:rPr>
              <a:t>greater importance</a:t>
            </a:r>
            <a:endParaRPr b="1" sz="1700">
              <a:solidFill>
                <a:srgbClr val="FF0000"/>
              </a:solidFill>
              <a:latin typeface="Barlow"/>
              <a:ea typeface="Barlow"/>
              <a:cs typeface="Barlow"/>
              <a:sym typeface="Barlow"/>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65"/>
          <p:cNvSpPr txBox="1"/>
          <p:nvPr>
            <p:ph type="ctrTitle"/>
          </p:nvPr>
        </p:nvSpPr>
        <p:spPr>
          <a:xfrm>
            <a:off x="1010730" y="2242143"/>
            <a:ext cx="5241300" cy="652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href Attribute</a:t>
            </a:r>
            <a:endParaRPr>
              <a:solidFill>
                <a:srgbClr val="741B47"/>
              </a:solidFill>
            </a:endParaRPr>
          </a:p>
        </p:txBody>
      </p:sp>
      <p:sp>
        <p:nvSpPr>
          <p:cNvPr id="607" name="Google Shape;607;p65"/>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2</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6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13" name="Google Shape;613;p66"/>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href Attribute</a:t>
            </a:r>
            <a:endParaRPr>
              <a:solidFill>
                <a:srgbClr val="741B47"/>
              </a:solidFill>
            </a:endParaRPr>
          </a:p>
        </p:txBody>
      </p:sp>
      <p:grpSp>
        <p:nvGrpSpPr>
          <p:cNvPr id="614" name="Google Shape;614;p66"/>
          <p:cNvGrpSpPr/>
          <p:nvPr/>
        </p:nvGrpSpPr>
        <p:grpSpPr>
          <a:xfrm>
            <a:off x="-4228791" y="312940"/>
            <a:ext cx="8299248" cy="5083800"/>
            <a:chOff x="-4266866" y="-654623"/>
            <a:chExt cx="8299248" cy="5083800"/>
          </a:xfrm>
        </p:grpSpPr>
        <p:sp>
          <p:nvSpPr>
            <p:cNvPr id="615" name="Google Shape;615;p66"/>
            <p:cNvSpPr/>
            <p:nvPr/>
          </p:nvSpPr>
          <p:spPr>
            <a:xfrm>
              <a:off x="-4266866" y="-654623"/>
              <a:ext cx="5083800" cy="5083800"/>
            </a:xfrm>
            <a:prstGeom prst="blockArc">
              <a:avLst>
                <a:gd fmla="val 18900000" name="adj1"/>
                <a:gd fmla="val 2700000" name="adj2"/>
                <a:gd fmla="val 425" name="adj3"/>
              </a:avLst>
            </a:prstGeom>
            <a:no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6"/>
            <p:cNvSpPr/>
            <p:nvPr/>
          </p:nvSpPr>
          <p:spPr>
            <a:xfrm>
              <a:off x="525382" y="377455"/>
              <a:ext cx="35070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66"/>
            <p:cNvSpPr txBox="1"/>
            <p:nvPr/>
          </p:nvSpPr>
          <p:spPr>
            <a:xfrm>
              <a:off x="525382" y="377455"/>
              <a:ext cx="35070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Technically, we didn't complete the HTML link</a:t>
              </a:r>
              <a:endParaRPr b="0" i="0" sz="1500" u="none" cap="none" strike="noStrike">
                <a:solidFill>
                  <a:schemeClr val="lt1"/>
                </a:solidFill>
                <a:latin typeface="Arial"/>
                <a:ea typeface="Arial"/>
                <a:cs typeface="Arial"/>
                <a:sym typeface="Arial"/>
              </a:endParaRPr>
            </a:p>
          </p:txBody>
        </p:sp>
        <p:sp>
          <p:nvSpPr>
            <p:cNvPr id="618" name="Google Shape;618;p66"/>
            <p:cNvSpPr/>
            <p:nvPr/>
          </p:nvSpPr>
          <p:spPr>
            <a:xfrm>
              <a:off x="53562" y="283091"/>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6"/>
            <p:cNvSpPr/>
            <p:nvPr/>
          </p:nvSpPr>
          <p:spPr>
            <a:xfrm>
              <a:off x="799792" y="1509823"/>
              <a:ext cx="32325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66"/>
            <p:cNvSpPr txBox="1"/>
            <p:nvPr/>
          </p:nvSpPr>
          <p:spPr>
            <a:xfrm>
              <a:off x="799792" y="1509823"/>
              <a:ext cx="32325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We need href attribute inside opening </a:t>
              </a:r>
              <a:r>
                <a:rPr b="1" i="0" lang="tr-TR" sz="1500" u="none" cap="none" strike="noStrike">
                  <a:solidFill>
                    <a:schemeClr val="lt1"/>
                  </a:solidFill>
                  <a:latin typeface="Arial"/>
                  <a:ea typeface="Arial"/>
                  <a:cs typeface="Arial"/>
                  <a:sym typeface="Arial"/>
                </a:rPr>
                <a:t>&lt;a&gt; </a:t>
              </a:r>
              <a:r>
                <a:rPr b="0" i="0" lang="tr-TR" sz="1500" u="none" cap="none" strike="noStrike">
                  <a:solidFill>
                    <a:schemeClr val="lt1"/>
                  </a:solidFill>
                  <a:latin typeface="Arial"/>
                  <a:ea typeface="Arial"/>
                  <a:cs typeface="Arial"/>
                  <a:sym typeface="Arial"/>
                </a:rPr>
                <a:t>tag to specify which page we want to link</a:t>
              </a:r>
              <a:endParaRPr b="0" i="0" sz="1500" u="none" cap="none" strike="noStrike">
                <a:solidFill>
                  <a:schemeClr val="lt1"/>
                </a:solidFill>
                <a:latin typeface="Arial"/>
                <a:ea typeface="Arial"/>
                <a:cs typeface="Arial"/>
                <a:sym typeface="Arial"/>
              </a:endParaRPr>
            </a:p>
          </p:txBody>
        </p:sp>
        <p:sp>
          <p:nvSpPr>
            <p:cNvPr id="621" name="Google Shape;621;p66"/>
            <p:cNvSpPr/>
            <p:nvPr/>
          </p:nvSpPr>
          <p:spPr>
            <a:xfrm>
              <a:off x="327973" y="1415459"/>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6"/>
            <p:cNvSpPr/>
            <p:nvPr/>
          </p:nvSpPr>
          <p:spPr>
            <a:xfrm>
              <a:off x="525382" y="2642190"/>
              <a:ext cx="35070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66"/>
            <p:cNvSpPr txBox="1"/>
            <p:nvPr/>
          </p:nvSpPr>
          <p:spPr>
            <a:xfrm>
              <a:off x="525382" y="2642190"/>
              <a:ext cx="35070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The </a:t>
              </a:r>
              <a:r>
                <a:rPr b="1" i="0" lang="tr-TR" sz="1500" u="none" cap="none" strike="noStrike">
                  <a:solidFill>
                    <a:schemeClr val="lt1"/>
                  </a:solidFill>
                  <a:latin typeface="Arial"/>
                  <a:ea typeface="Arial"/>
                  <a:cs typeface="Arial"/>
                  <a:sym typeface="Arial"/>
                </a:rPr>
                <a:t>href</a:t>
              </a:r>
              <a:r>
                <a:rPr b="0" i="0" lang="tr-TR" sz="1500" u="none" cap="none" strike="noStrike">
                  <a:solidFill>
                    <a:schemeClr val="lt1"/>
                  </a:solidFill>
                  <a:latin typeface="Arial"/>
                  <a:ea typeface="Arial"/>
                  <a:cs typeface="Arial"/>
                  <a:sym typeface="Arial"/>
                </a:rPr>
                <a:t> attribute defines the address of the link</a:t>
              </a:r>
              <a:endParaRPr b="0" i="0" sz="1500" u="none" cap="none" strike="noStrike">
                <a:solidFill>
                  <a:schemeClr val="lt1"/>
                </a:solidFill>
                <a:latin typeface="Arial"/>
                <a:ea typeface="Arial"/>
                <a:cs typeface="Arial"/>
                <a:sym typeface="Arial"/>
              </a:endParaRPr>
            </a:p>
          </p:txBody>
        </p:sp>
        <p:sp>
          <p:nvSpPr>
            <p:cNvPr id="624" name="Google Shape;624;p66"/>
            <p:cNvSpPr/>
            <p:nvPr/>
          </p:nvSpPr>
          <p:spPr>
            <a:xfrm>
              <a:off x="53562" y="2547826"/>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25" name="Google Shape;625;p66"/>
          <p:cNvPicPr preferRelativeResize="0"/>
          <p:nvPr/>
        </p:nvPicPr>
        <p:blipFill rotWithShape="1">
          <a:blip r:embed="rId3">
            <a:alphaModFix/>
          </a:blip>
          <a:srcRect b="46044" l="0" r="67325" t="15536"/>
          <a:stretch/>
        </p:blipFill>
        <p:spPr>
          <a:xfrm>
            <a:off x="4306187" y="1352991"/>
            <a:ext cx="4596228" cy="3038254"/>
          </a:xfrm>
          <a:prstGeom prst="rect">
            <a:avLst/>
          </a:prstGeom>
          <a:noFill/>
          <a:ln cap="flat" cmpd="sng" w="9525">
            <a:solidFill>
              <a:schemeClr val="dk1"/>
            </a:solidFill>
            <a:prstDash val="solid"/>
            <a:round/>
            <a:headEnd len="sm" w="sm" type="none"/>
            <a:tailEnd len="sm" w="sm" type="none"/>
          </a:ln>
        </p:spPr>
      </p:pic>
      <p:sp>
        <p:nvSpPr>
          <p:cNvPr id="626" name="Google Shape;626;p66"/>
          <p:cNvSpPr txBox="1"/>
          <p:nvPr/>
        </p:nvSpPr>
        <p:spPr>
          <a:xfrm>
            <a:off x="4306175" y="4606125"/>
            <a:ext cx="32031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FF0000"/>
                </a:solidFill>
                <a:highlight>
                  <a:srgbClr val="FFFFFF"/>
                </a:highlight>
              </a:rPr>
              <a:t>H</a:t>
            </a:r>
            <a:r>
              <a:rPr lang="tr-TR" sz="2400">
                <a:solidFill>
                  <a:srgbClr val="222222"/>
                </a:solidFill>
                <a:highlight>
                  <a:srgbClr val="FFFFFF"/>
                </a:highlight>
              </a:rPr>
              <a:t>ypertext </a:t>
            </a:r>
            <a:r>
              <a:rPr b="1" lang="tr-TR" sz="2400">
                <a:solidFill>
                  <a:srgbClr val="FF0000"/>
                </a:solidFill>
                <a:highlight>
                  <a:srgbClr val="FFFFFF"/>
                </a:highlight>
              </a:rPr>
              <a:t>REF</a:t>
            </a:r>
            <a:r>
              <a:rPr lang="tr-TR" sz="2400">
                <a:solidFill>
                  <a:srgbClr val="222222"/>
                </a:solidFill>
                <a:highlight>
                  <a:srgbClr val="FFFFFF"/>
                </a:highlight>
              </a:rPr>
              <a:t>erence</a:t>
            </a:r>
            <a:endParaRPr sz="24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67"/>
          <p:cNvSpPr txBox="1"/>
          <p:nvPr>
            <p:ph type="ctrTitle"/>
          </p:nvPr>
        </p:nvSpPr>
        <p:spPr>
          <a:xfrm>
            <a:off x="1021362" y="2175792"/>
            <a:ext cx="5709000" cy="7707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The target Attribute</a:t>
            </a:r>
            <a:endParaRPr>
              <a:solidFill>
                <a:srgbClr val="741B47"/>
              </a:solidFill>
            </a:endParaRPr>
          </a:p>
        </p:txBody>
      </p:sp>
      <p:sp>
        <p:nvSpPr>
          <p:cNvPr id="632" name="Google Shape;632;p67"/>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3</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6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38" name="Google Shape;638;p68"/>
          <p:cNvSpPr txBox="1"/>
          <p:nvPr>
            <p:ph type="title"/>
          </p:nvPr>
        </p:nvSpPr>
        <p:spPr>
          <a:xfrm>
            <a:off x="431799" y="173800"/>
            <a:ext cx="80211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200">
                <a:solidFill>
                  <a:srgbClr val="741B47"/>
                </a:solidFill>
              </a:rPr>
              <a:t>The target Attributes</a:t>
            </a:r>
            <a:endParaRPr sz="4200">
              <a:solidFill>
                <a:srgbClr val="741B47"/>
              </a:solidFill>
            </a:endParaRPr>
          </a:p>
        </p:txBody>
      </p:sp>
      <p:sp>
        <p:nvSpPr>
          <p:cNvPr id="639" name="Google Shape;639;p68"/>
          <p:cNvSpPr/>
          <p:nvPr/>
        </p:nvSpPr>
        <p:spPr>
          <a:xfrm>
            <a:off x="431799" y="1693234"/>
            <a:ext cx="1907400" cy="7386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The width and height attributes are used to resize images.</a:t>
            </a:r>
            <a:endParaRPr b="0" i="0" sz="1400" u="none" cap="none" strike="noStrike">
              <a:solidFill>
                <a:schemeClr val="lt1"/>
              </a:solidFill>
              <a:latin typeface="Arial"/>
              <a:ea typeface="Arial"/>
              <a:cs typeface="Arial"/>
              <a:sym typeface="Arial"/>
            </a:endParaRPr>
          </a:p>
        </p:txBody>
      </p:sp>
      <p:grpSp>
        <p:nvGrpSpPr>
          <p:cNvPr id="640" name="Google Shape;640;p68"/>
          <p:cNvGrpSpPr/>
          <p:nvPr/>
        </p:nvGrpSpPr>
        <p:grpSpPr>
          <a:xfrm>
            <a:off x="-4228791" y="312940"/>
            <a:ext cx="8299248" cy="5083800"/>
            <a:chOff x="-4266866" y="-654623"/>
            <a:chExt cx="8299248" cy="5083800"/>
          </a:xfrm>
        </p:grpSpPr>
        <p:sp>
          <p:nvSpPr>
            <p:cNvPr id="641" name="Google Shape;641;p68"/>
            <p:cNvSpPr/>
            <p:nvPr/>
          </p:nvSpPr>
          <p:spPr>
            <a:xfrm>
              <a:off x="-4266866" y="-654623"/>
              <a:ext cx="5083800" cy="5083800"/>
            </a:xfrm>
            <a:prstGeom prst="blockArc">
              <a:avLst>
                <a:gd fmla="val 18900000" name="adj1"/>
                <a:gd fmla="val 2700000" name="adj2"/>
                <a:gd fmla="val 425" name="adj3"/>
              </a:avLst>
            </a:prstGeom>
            <a:no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68"/>
            <p:cNvSpPr/>
            <p:nvPr/>
          </p:nvSpPr>
          <p:spPr>
            <a:xfrm>
              <a:off x="525382" y="377455"/>
              <a:ext cx="35070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68"/>
            <p:cNvSpPr txBox="1"/>
            <p:nvPr/>
          </p:nvSpPr>
          <p:spPr>
            <a:xfrm>
              <a:off x="525382" y="377455"/>
              <a:ext cx="35070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The </a:t>
              </a:r>
              <a:r>
                <a:rPr b="1" i="0" lang="tr-TR" sz="1500" u="none" cap="none" strike="noStrike">
                  <a:solidFill>
                    <a:schemeClr val="lt1"/>
                  </a:solidFill>
                  <a:latin typeface="Arial"/>
                  <a:ea typeface="Arial"/>
                  <a:cs typeface="Arial"/>
                  <a:sym typeface="Arial"/>
                </a:rPr>
                <a:t>target</a:t>
              </a:r>
              <a:r>
                <a:rPr b="0" i="0" lang="tr-TR" sz="1500" u="none" cap="none" strike="noStrike">
                  <a:solidFill>
                    <a:schemeClr val="lt1"/>
                  </a:solidFill>
                  <a:latin typeface="Arial"/>
                  <a:ea typeface="Arial"/>
                  <a:cs typeface="Arial"/>
                  <a:sym typeface="Arial"/>
                </a:rPr>
                <a:t> attribute is used to specify how a link should open</a:t>
              </a:r>
              <a:endParaRPr b="0" i="0" sz="1500" u="none" cap="none" strike="noStrike">
                <a:solidFill>
                  <a:schemeClr val="lt1"/>
                </a:solidFill>
                <a:latin typeface="Arial"/>
                <a:ea typeface="Arial"/>
                <a:cs typeface="Arial"/>
                <a:sym typeface="Arial"/>
              </a:endParaRPr>
            </a:p>
          </p:txBody>
        </p:sp>
        <p:sp>
          <p:nvSpPr>
            <p:cNvPr id="644" name="Google Shape;644;p68"/>
            <p:cNvSpPr/>
            <p:nvPr/>
          </p:nvSpPr>
          <p:spPr>
            <a:xfrm>
              <a:off x="53562" y="283091"/>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68"/>
            <p:cNvSpPr/>
            <p:nvPr/>
          </p:nvSpPr>
          <p:spPr>
            <a:xfrm>
              <a:off x="799792" y="1509823"/>
              <a:ext cx="32325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68"/>
            <p:cNvSpPr txBox="1"/>
            <p:nvPr/>
          </p:nvSpPr>
          <p:spPr>
            <a:xfrm>
              <a:off x="799792" y="1509823"/>
              <a:ext cx="32325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In order to open link in a new page, the target attribute requires a value of </a:t>
              </a:r>
              <a:r>
                <a:rPr b="1" i="0" lang="tr-TR" sz="1500" u="none" cap="none" strike="noStrike">
                  <a:solidFill>
                    <a:schemeClr val="lt1"/>
                  </a:solidFill>
                  <a:latin typeface="Arial"/>
                  <a:ea typeface="Arial"/>
                  <a:cs typeface="Arial"/>
                  <a:sym typeface="Arial"/>
                </a:rPr>
                <a:t>_blank</a:t>
              </a:r>
              <a:endParaRPr b="1" i="0" sz="1500" u="none" cap="none" strike="noStrike">
                <a:solidFill>
                  <a:schemeClr val="lt1"/>
                </a:solidFill>
                <a:latin typeface="Arial"/>
                <a:ea typeface="Arial"/>
                <a:cs typeface="Arial"/>
                <a:sym typeface="Arial"/>
              </a:endParaRPr>
            </a:p>
          </p:txBody>
        </p:sp>
        <p:sp>
          <p:nvSpPr>
            <p:cNvPr id="647" name="Google Shape;647;p68"/>
            <p:cNvSpPr/>
            <p:nvPr/>
          </p:nvSpPr>
          <p:spPr>
            <a:xfrm>
              <a:off x="327973" y="1415459"/>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68"/>
            <p:cNvSpPr/>
            <p:nvPr/>
          </p:nvSpPr>
          <p:spPr>
            <a:xfrm>
              <a:off x="525382" y="2642190"/>
              <a:ext cx="3507000" cy="754800"/>
            </a:xfrm>
            <a:prstGeom prst="rect">
              <a:avLst/>
            </a:prstGeom>
            <a:solidFill>
              <a:srgbClr val="C27BA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68"/>
            <p:cNvSpPr txBox="1"/>
            <p:nvPr/>
          </p:nvSpPr>
          <p:spPr>
            <a:xfrm>
              <a:off x="525382" y="2642190"/>
              <a:ext cx="3507000" cy="754800"/>
            </a:xfrm>
            <a:prstGeom prst="rect">
              <a:avLst/>
            </a:prstGeom>
            <a:noFill/>
            <a:ln>
              <a:noFill/>
            </a:ln>
          </p:spPr>
          <p:txBody>
            <a:bodyPr anchorCtr="0" anchor="ctr" bIns="38100" lIns="599200" spcFirstLastPara="1" rIns="38100" wrap="square" tIns="38100">
              <a:noAutofit/>
            </a:bodyPr>
            <a:lstStyle/>
            <a:p>
              <a:pPr indent="0" lvl="0" marL="0" marR="0" rtl="0" algn="l">
                <a:lnSpc>
                  <a:spcPct val="90000"/>
                </a:lnSpc>
                <a:spcBef>
                  <a:spcPts val="0"/>
                </a:spcBef>
                <a:spcAft>
                  <a:spcPts val="0"/>
                </a:spcAft>
                <a:buClr>
                  <a:srgbClr val="000000"/>
                </a:buClr>
                <a:buSzPts val="1500"/>
                <a:buFont typeface="Arial"/>
                <a:buNone/>
              </a:pPr>
              <a:r>
                <a:rPr b="0" i="0" lang="tr-TR" sz="1500" u="none" cap="none" strike="noStrike">
                  <a:solidFill>
                    <a:schemeClr val="lt1"/>
                  </a:solidFill>
                  <a:latin typeface="Arial"/>
                  <a:ea typeface="Arial"/>
                  <a:cs typeface="Arial"/>
                  <a:sym typeface="Arial"/>
                </a:rPr>
                <a:t>We should add the target attribute inside opening </a:t>
              </a:r>
              <a:r>
                <a:rPr b="1" i="0" lang="tr-TR" sz="1500" u="none" cap="none" strike="noStrike">
                  <a:solidFill>
                    <a:schemeClr val="lt1"/>
                  </a:solidFill>
                  <a:latin typeface="Arial"/>
                  <a:ea typeface="Arial"/>
                  <a:cs typeface="Arial"/>
                  <a:sym typeface="Arial"/>
                </a:rPr>
                <a:t>&lt;a&gt; </a:t>
              </a:r>
              <a:r>
                <a:rPr b="0" i="0" lang="tr-TR" sz="1500" u="none" cap="none" strike="noStrike">
                  <a:solidFill>
                    <a:schemeClr val="lt1"/>
                  </a:solidFill>
                  <a:latin typeface="Arial"/>
                  <a:ea typeface="Arial"/>
                  <a:cs typeface="Arial"/>
                  <a:sym typeface="Arial"/>
                </a:rPr>
                <a:t>tag like href attribute</a:t>
              </a:r>
              <a:endParaRPr b="0" i="0" sz="1500" u="none" cap="none" strike="noStrike">
                <a:solidFill>
                  <a:schemeClr val="lt1"/>
                </a:solidFill>
                <a:latin typeface="Arial"/>
                <a:ea typeface="Arial"/>
                <a:cs typeface="Arial"/>
                <a:sym typeface="Arial"/>
              </a:endParaRPr>
            </a:p>
          </p:txBody>
        </p:sp>
        <p:sp>
          <p:nvSpPr>
            <p:cNvPr id="650" name="Google Shape;650;p68"/>
            <p:cNvSpPr/>
            <p:nvPr/>
          </p:nvSpPr>
          <p:spPr>
            <a:xfrm>
              <a:off x="53562" y="2547826"/>
              <a:ext cx="943500" cy="9435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51" name="Google Shape;651;p68"/>
          <p:cNvPicPr preferRelativeResize="0"/>
          <p:nvPr/>
        </p:nvPicPr>
        <p:blipFill rotWithShape="1">
          <a:blip r:embed="rId3">
            <a:alphaModFix/>
          </a:blip>
          <a:srcRect b="44181" l="0" r="60929" t="15539"/>
          <a:stretch/>
        </p:blipFill>
        <p:spPr>
          <a:xfrm>
            <a:off x="4259521" y="1483242"/>
            <a:ext cx="4732808" cy="27432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69"/>
          <p:cNvSpPr txBox="1"/>
          <p:nvPr>
            <p:ph type="ctrTitle"/>
          </p:nvPr>
        </p:nvSpPr>
        <p:spPr>
          <a:xfrm>
            <a:off x="1010729" y="2242143"/>
            <a:ext cx="5974800" cy="6924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Image as a Link</a:t>
            </a:r>
            <a:endParaRPr>
              <a:solidFill>
                <a:srgbClr val="741B47"/>
              </a:solidFill>
            </a:endParaRPr>
          </a:p>
        </p:txBody>
      </p:sp>
      <p:sp>
        <p:nvSpPr>
          <p:cNvPr id="657" name="Google Shape;657;p69"/>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tr-TR" sz="3600" u="none" cap="none" strike="noStrike">
                <a:solidFill>
                  <a:schemeClr val="lt1"/>
                </a:solidFill>
                <a:latin typeface="Barlow"/>
                <a:ea typeface="Barlow"/>
                <a:cs typeface="Barlow"/>
                <a:sym typeface="Barlow"/>
              </a:rPr>
              <a:t>4</a:t>
            </a:r>
            <a:endParaRPr b="1" i="0" sz="3600" u="none" cap="none" strike="noStrike">
              <a:solidFill>
                <a:schemeClr val="lt1"/>
              </a:solidFill>
              <a:latin typeface="Barlow"/>
              <a:ea typeface="Barlow"/>
              <a:cs typeface="Barlow"/>
              <a:sym typeface="Barlow"/>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7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63" name="Google Shape;663;p70"/>
          <p:cNvSpPr txBox="1"/>
          <p:nvPr>
            <p:ph type="title"/>
          </p:nvPr>
        </p:nvSpPr>
        <p:spPr>
          <a:xfrm>
            <a:off x="431800" y="173800"/>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Image as a Link </a:t>
            </a:r>
            <a:endParaRPr>
              <a:solidFill>
                <a:srgbClr val="741B47"/>
              </a:solidFill>
            </a:endParaRPr>
          </a:p>
        </p:txBody>
      </p:sp>
      <p:grpSp>
        <p:nvGrpSpPr>
          <p:cNvPr id="664" name="Google Shape;664;p70"/>
          <p:cNvGrpSpPr/>
          <p:nvPr/>
        </p:nvGrpSpPr>
        <p:grpSpPr>
          <a:xfrm>
            <a:off x="2758140" y="591655"/>
            <a:ext cx="3755529" cy="1654883"/>
            <a:chOff x="580496" y="880187"/>
            <a:chExt cx="3225845" cy="1174009"/>
          </a:xfrm>
        </p:grpSpPr>
        <p:sp>
          <p:nvSpPr>
            <p:cNvPr id="665" name="Google Shape;665;p70"/>
            <p:cNvSpPr/>
            <p:nvPr/>
          </p:nvSpPr>
          <p:spPr>
            <a:xfrm>
              <a:off x="580496" y="880187"/>
              <a:ext cx="3225800" cy="1174009"/>
            </a:xfrm>
            <a:prstGeom prst="flowChartPunchedTape">
              <a:avLst/>
            </a:prstGeom>
            <a:solidFill>
              <a:srgbClr val="C27BA0"/>
            </a:solidFill>
            <a:ln cap="flat" cmpd="sng" w="25400">
              <a:solidFill>
                <a:srgbClr val="741B4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6" name="Google Shape;666;p70"/>
            <p:cNvSpPr/>
            <p:nvPr/>
          </p:nvSpPr>
          <p:spPr>
            <a:xfrm>
              <a:off x="632041" y="1209819"/>
              <a:ext cx="3174300" cy="628500"/>
            </a:xfrm>
            <a:prstGeom prst="rect">
              <a:avLst/>
            </a:prstGeom>
            <a:solidFill>
              <a:srgbClr val="C27BA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 We can use an image as a link in HTML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chemeClr val="lt1"/>
                  </a:solidFill>
                  <a:latin typeface="Arial"/>
                  <a:ea typeface="Arial"/>
                  <a:cs typeface="Arial"/>
                  <a:sym typeface="Arial"/>
                </a:rPr>
                <a:t>* For this, it is enough to put an </a:t>
              </a:r>
              <a:r>
                <a:rPr b="1" i="0" lang="tr-TR" sz="1400" u="none" cap="none" strike="noStrike">
                  <a:solidFill>
                    <a:schemeClr val="lt1"/>
                  </a:solidFill>
                  <a:latin typeface="Arial"/>
                  <a:ea typeface="Arial"/>
                  <a:cs typeface="Arial"/>
                  <a:sym typeface="Arial"/>
                </a:rPr>
                <a:t>&lt;img&gt; </a:t>
              </a:r>
              <a:r>
                <a:rPr b="0" i="0" lang="tr-TR" sz="1400" u="none" cap="none" strike="noStrike">
                  <a:solidFill>
                    <a:schemeClr val="lt1"/>
                  </a:solidFill>
                  <a:latin typeface="Arial"/>
                  <a:ea typeface="Arial"/>
                  <a:cs typeface="Arial"/>
                  <a:sym typeface="Arial"/>
                </a:rPr>
                <a:t>tag between opening and closing </a:t>
              </a:r>
              <a:r>
                <a:rPr b="1" i="0" lang="tr-TR" sz="1400" u="none" cap="none" strike="noStrike">
                  <a:solidFill>
                    <a:schemeClr val="lt1"/>
                  </a:solidFill>
                  <a:latin typeface="Arial"/>
                  <a:ea typeface="Arial"/>
                  <a:cs typeface="Arial"/>
                  <a:sym typeface="Arial"/>
                </a:rPr>
                <a:t>&lt;a&gt; </a:t>
              </a:r>
              <a:r>
                <a:rPr b="0" i="0" lang="tr-TR" sz="1400" u="none" cap="none" strike="noStrike">
                  <a:solidFill>
                    <a:schemeClr val="lt1"/>
                  </a:solidFill>
                  <a:latin typeface="Arial"/>
                  <a:ea typeface="Arial"/>
                  <a:cs typeface="Arial"/>
                  <a:sym typeface="Arial"/>
                </a:rPr>
                <a:t>tag</a:t>
              </a:r>
              <a:endParaRPr b="0" i="0" sz="1400" u="none" cap="none" strike="noStrike">
                <a:solidFill>
                  <a:schemeClr val="lt1"/>
                </a:solidFill>
                <a:latin typeface="Arial"/>
                <a:ea typeface="Arial"/>
                <a:cs typeface="Arial"/>
                <a:sym typeface="Arial"/>
              </a:endParaRPr>
            </a:p>
          </p:txBody>
        </p:sp>
      </p:grpSp>
      <p:pic>
        <p:nvPicPr>
          <p:cNvPr id="667" name="Google Shape;667;p70"/>
          <p:cNvPicPr preferRelativeResize="0"/>
          <p:nvPr/>
        </p:nvPicPr>
        <p:blipFill rotWithShape="1">
          <a:blip r:embed="rId3">
            <a:alphaModFix/>
          </a:blip>
          <a:srcRect b="41496" l="0" r="53604" t="15536"/>
          <a:stretch/>
        </p:blipFill>
        <p:spPr>
          <a:xfrm>
            <a:off x="2042393" y="2335484"/>
            <a:ext cx="5059213" cy="263421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71"/>
          <p:cNvSpPr txBox="1"/>
          <p:nvPr>
            <p:ph idx="12" type="sldNum"/>
          </p:nvPr>
        </p:nvSpPr>
        <p:spPr>
          <a:xfrm>
            <a:off x="8657772" y="4643243"/>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673" name="Google Shape;673;p71"/>
          <p:cNvPicPr preferRelativeResize="0"/>
          <p:nvPr/>
        </p:nvPicPr>
        <p:blipFill rotWithShape="1">
          <a:blip r:embed="rId3">
            <a:alphaModFix/>
          </a:blip>
          <a:srcRect b="0" l="0" r="0" t="2219"/>
          <a:stretch/>
        </p:blipFill>
        <p:spPr>
          <a:xfrm>
            <a:off x="976189" y="970844"/>
            <a:ext cx="7371645" cy="3672399"/>
          </a:xfrm>
          <a:prstGeom prst="rect">
            <a:avLst/>
          </a:prstGeom>
          <a:noFill/>
          <a:ln>
            <a:noFill/>
          </a:ln>
        </p:spPr>
      </p:pic>
      <p:sp>
        <p:nvSpPr>
          <p:cNvPr id="674" name="Google Shape;674;p71"/>
          <p:cNvSpPr txBox="1"/>
          <p:nvPr>
            <p:ph type="title"/>
          </p:nvPr>
        </p:nvSpPr>
        <p:spPr>
          <a:xfrm>
            <a:off x="420511" y="187107"/>
            <a:ext cx="6925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Linking to Documents</a:t>
            </a:r>
            <a:endParaRPr>
              <a:solidFill>
                <a:srgbClr val="741B47"/>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72"/>
          <p:cNvSpPr txBox="1"/>
          <p:nvPr>
            <p:ph idx="12" type="sldNum"/>
          </p:nvPr>
        </p:nvSpPr>
        <p:spPr>
          <a:xfrm>
            <a:off x="8657772" y="4643243"/>
            <a:ext cx="456900" cy="468600"/>
          </a:xfrm>
          <a:prstGeom prst="rect">
            <a:avLst/>
          </a:prstGeom>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pic>
        <p:nvPicPr>
          <p:cNvPr id="680" name="Google Shape;680;p72">
            <a:hlinkClick r:id="rId3"/>
          </p:cNvPr>
          <p:cNvPicPr preferRelativeResize="0"/>
          <p:nvPr/>
        </p:nvPicPr>
        <p:blipFill>
          <a:blip r:embed="rId4">
            <a:alphaModFix/>
          </a:blip>
          <a:stretch>
            <a:fillRect/>
          </a:stretch>
        </p:blipFill>
        <p:spPr>
          <a:xfrm>
            <a:off x="1581900" y="89125"/>
            <a:ext cx="6273450" cy="47625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7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686" name="Google Shape;686;p73"/>
          <p:cNvSpPr txBox="1"/>
          <p:nvPr/>
        </p:nvSpPr>
        <p:spPr>
          <a:xfrm>
            <a:off x="747000" y="2429475"/>
            <a:ext cx="7650000" cy="668100"/>
          </a:xfrm>
          <a:prstGeom prst="rect">
            <a:avLst/>
          </a:prstGeom>
          <a:noFill/>
          <a:ln>
            <a:noFill/>
          </a:ln>
        </p:spPr>
        <p:txBody>
          <a:bodyPr anchorCtr="0" anchor="t" bIns="0" lIns="0" spcFirstLastPara="1" rIns="0" wrap="square" tIns="0">
            <a:noAutofit/>
          </a:bodyPr>
          <a:lstStyle/>
          <a:p>
            <a:pPr indent="0" lvl="0" marL="0" marR="0" rtl="0" algn="ctr">
              <a:lnSpc>
                <a:spcPct val="15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Do you need a review?</a:t>
            </a:r>
            <a:endParaRPr sz="3200">
              <a:solidFill>
                <a:srgbClr val="8F4B6C"/>
              </a:solidFill>
              <a:latin typeface="Comic Sans MS"/>
              <a:ea typeface="Comic Sans MS"/>
              <a:cs typeface="Comic Sans MS"/>
              <a:sym typeface="Comic Sans MS"/>
            </a:endParaRPr>
          </a:p>
          <a:p>
            <a:pPr indent="0" lvl="0" marL="0" marR="0" rtl="0" algn="ctr">
              <a:lnSpc>
                <a:spcPct val="150000"/>
              </a:lnSpc>
              <a:spcBef>
                <a:spcPts val="0"/>
              </a:spcBef>
              <a:spcAft>
                <a:spcPts val="0"/>
              </a:spcAft>
              <a:buClr>
                <a:schemeClr val="accent2"/>
              </a:buClr>
              <a:buSzPts val="4800"/>
              <a:buFont typeface="Raleway SemiBold"/>
              <a:buNone/>
            </a:pPr>
            <a:r>
              <a:rPr lang="tr-TR" sz="3200">
                <a:solidFill>
                  <a:srgbClr val="8F4B6C"/>
                </a:solidFill>
                <a:latin typeface="Comic Sans MS"/>
                <a:ea typeface="Comic Sans MS"/>
                <a:cs typeface="Comic Sans MS"/>
                <a:sym typeface="Comic Sans MS"/>
              </a:rPr>
              <a:t>if so: which section?</a:t>
            </a:r>
            <a:endParaRPr sz="3200">
              <a:solidFill>
                <a:srgbClr val="8F4B6C"/>
              </a:solidFill>
              <a:latin typeface="Comic Sans MS"/>
              <a:ea typeface="Comic Sans MS"/>
              <a:cs typeface="Comic Sans MS"/>
              <a:sym typeface="Comic Sans MS"/>
            </a:endParaRPr>
          </a:p>
        </p:txBody>
      </p:sp>
      <p:pic>
        <p:nvPicPr>
          <p:cNvPr id="687" name="Google Shape;687;p73"/>
          <p:cNvPicPr preferRelativeResize="0"/>
          <p:nvPr/>
        </p:nvPicPr>
        <p:blipFill>
          <a:blip r:embed="rId3">
            <a:alphaModFix/>
          </a:blip>
          <a:stretch>
            <a:fillRect/>
          </a:stretch>
        </p:blipFill>
        <p:spPr>
          <a:xfrm>
            <a:off x="3887050" y="84025"/>
            <a:ext cx="1210200" cy="1875600"/>
          </a:xfrm>
          <a:prstGeom prst="rect">
            <a:avLst/>
          </a:prstGeom>
          <a:noFill/>
          <a:ln>
            <a:noFill/>
          </a:ln>
        </p:spPr>
      </p:pic>
      <p:pic>
        <p:nvPicPr>
          <p:cNvPr id="688" name="Google Shape;688;p73">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689" name="Google Shape;689;p73">
            <a:hlinkClick r:id="rId6"/>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7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95" name="Google Shape;695;p74"/>
          <p:cNvSpPr txBox="1"/>
          <p:nvPr>
            <p:ph idx="4294967295" type="ctrTitle"/>
          </p:nvPr>
        </p:nvSpPr>
        <p:spPr>
          <a:xfrm>
            <a:off x="2400150" y="496863"/>
            <a:ext cx="4343700" cy="8328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chemeClr val="accent2"/>
              </a:buClr>
              <a:buSzPts val="4800"/>
              <a:buFont typeface="Raleway SemiBold"/>
              <a:buNone/>
            </a:pPr>
            <a:r>
              <a:rPr b="0" i="0" lang="tr-TR" sz="7200" u="none" cap="none" strike="noStrike">
                <a:solidFill>
                  <a:srgbClr val="8F4B6C"/>
                </a:solidFill>
                <a:latin typeface="Raleway SemiBold"/>
                <a:ea typeface="Raleway SemiBold"/>
                <a:cs typeface="Raleway SemiBold"/>
                <a:sym typeface="Raleway SemiBold"/>
              </a:rPr>
              <a:t>THANKS!</a:t>
            </a:r>
            <a:endParaRPr b="0" i="0" sz="7200" u="none" cap="none" strike="noStrike">
              <a:solidFill>
                <a:srgbClr val="8F4B6C"/>
              </a:solidFill>
              <a:latin typeface="Raleway SemiBold"/>
              <a:ea typeface="Raleway SemiBold"/>
              <a:cs typeface="Raleway SemiBold"/>
              <a:sym typeface="Raleway SemiBold"/>
            </a:endParaRPr>
          </a:p>
        </p:txBody>
      </p:sp>
      <p:sp>
        <p:nvSpPr>
          <p:cNvPr id="696" name="Google Shape;696;p74"/>
          <p:cNvSpPr txBox="1"/>
          <p:nvPr>
            <p:ph idx="4294967295" type="subTitle"/>
          </p:nvPr>
        </p:nvSpPr>
        <p:spPr>
          <a:xfrm>
            <a:off x="2759975" y="2070459"/>
            <a:ext cx="4343700" cy="19200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600"/>
              </a:spcBef>
              <a:spcAft>
                <a:spcPts val="0"/>
              </a:spcAft>
              <a:buClr>
                <a:schemeClr val="accent1"/>
              </a:buClr>
              <a:buSzPts val="1800"/>
              <a:buFont typeface="Barlow Light"/>
              <a:buNone/>
            </a:pPr>
            <a:r>
              <a:rPr b="1" i="0" lang="tr-TR" sz="3600" u="none" cap="none" strike="noStrike">
                <a:solidFill>
                  <a:srgbClr val="1D1F28"/>
                </a:solidFill>
                <a:latin typeface="Barlow"/>
                <a:ea typeface="Barlow"/>
                <a:cs typeface="Barlow"/>
                <a:sym typeface="Barlow"/>
              </a:rPr>
              <a:t>Any questions?</a:t>
            </a:r>
            <a:endParaRPr b="0" i="0" sz="2000" u="none" cap="none" strike="noStrike">
              <a:solidFill>
                <a:schemeClr val="dk1"/>
              </a:solidFill>
              <a:latin typeface="Barlow Light"/>
              <a:ea typeface="Barlow Light"/>
              <a:cs typeface="Barlow Light"/>
              <a:sym typeface="Barlow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96" name="Google Shape;96;p12"/>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&lt;i&gt; Elements</a:t>
            </a:r>
            <a:endParaRPr>
              <a:solidFill>
                <a:srgbClr val="741B47"/>
              </a:solidFill>
            </a:endParaRPr>
          </a:p>
        </p:txBody>
      </p:sp>
      <p:grpSp>
        <p:nvGrpSpPr>
          <p:cNvPr id="97" name="Google Shape;97;p12"/>
          <p:cNvGrpSpPr/>
          <p:nvPr/>
        </p:nvGrpSpPr>
        <p:grpSpPr>
          <a:xfrm>
            <a:off x="637985" y="800100"/>
            <a:ext cx="7712780" cy="1043214"/>
            <a:chOff x="333185" y="0"/>
            <a:chExt cx="7712780" cy="1043214"/>
          </a:xfrm>
        </p:grpSpPr>
        <p:sp>
          <p:nvSpPr>
            <p:cNvPr id="98" name="Google Shape;98;p12"/>
            <p:cNvSpPr/>
            <p:nvPr/>
          </p:nvSpPr>
          <p:spPr>
            <a:xfrm>
              <a:off x="3001525" y="0"/>
              <a:ext cx="504444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2"/>
            <p:cNvSpPr txBox="1"/>
            <p:nvPr/>
          </p:nvSpPr>
          <p:spPr>
            <a:xfrm>
              <a:off x="3001525" y="130402"/>
              <a:ext cx="4653235" cy="782410"/>
            </a:xfrm>
            <a:prstGeom prst="rect">
              <a:avLst/>
            </a:prstGeom>
            <a:noFill/>
            <a:ln>
              <a:noFill/>
            </a:ln>
          </p:spPr>
          <p:txBody>
            <a:bodyPr anchorCtr="0" anchor="t" bIns="17775" lIns="17775" spcFirstLastPara="1" rIns="17775" wrap="square" tIns="17775">
              <a:noAutofit/>
            </a:bodyPr>
            <a:lstStyle/>
            <a:p>
              <a:pPr indent="-285750" lvl="1" marL="285750" marR="0" rtl="0" algn="l">
                <a:lnSpc>
                  <a:spcPct val="90000"/>
                </a:lnSpc>
                <a:spcBef>
                  <a:spcPts val="0"/>
                </a:spcBef>
                <a:spcAft>
                  <a:spcPts val="0"/>
                </a:spcAft>
                <a:buClr>
                  <a:schemeClr val="lt1"/>
                </a:buClr>
                <a:buSzPts val="2800"/>
                <a:buFont typeface="Arial"/>
                <a:buChar char="•"/>
              </a:pPr>
              <a:r>
                <a:rPr b="0" i="0" lang="tr-TR" sz="2800" u="none" cap="none" strike="noStrike">
                  <a:solidFill>
                    <a:srgbClr val="FFFFFF"/>
                  </a:solidFill>
                  <a:latin typeface="Arial"/>
                  <a:ea typeface="Arial"/>
                  <a:cs typeface="Arial"/>
                  <a:sym typeface="Arial"/>
                </a:rPr>
                <a:t>element is used to define italic text</a:t>
              </a:r>
              <a:endParaRPr b="0" i="0" sz="1400" u="none" cap="none" strike="noStrike">
                <a:solidFill>
                  <a:srgbClr val="000000"/>
                </a:solidFill>
                <a:latin typeface="Arial"/>
                <a:ea typeface="Arial"/>
                <a:cs typeface="Arial"/>
                <a:sym typeface="Arial"/>
              </a:endParaRPr>
            </a:p>
          </p:txBody>
        </p:sp>
        <p:sp>
          <p:nvSpPr>
            <p:cNvPr id="100" name="Google Shape;100;p12"/>
            <p:cNvSpPr/>
            <p:nvPr/>
          </p:nvSpPr>
          <p:spPr>
            <a:xfrm>
              <a:off x="333185" y="0"/>
              <a:ext cx="2640091"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2"/>
            <p:cNvSpPr txBox="1"/>
            <p:nvPr/>
          </p:nvSpPr>
          <p:spPr>
            <a:xfrm>
              <a:off x="384111" y="50926"/>
              <a:ext cx="2538239"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&lt;i&gt;</a:t>
              </a:r>
              <a:endParaRPr b="0" i="0" sz="5500" u="none" cap="none" strike="noStrike">
                <a:solidFill>
                  <a:schemeClr val="lt1"/>
                </a:solidFill>
                <a:latin typeface="Arial"/>
                <a:ea typeface="Arial"/>
                <a:cs typeface="Arial"/>
                <a:sym typeface="Arial"/>
              </a:endParaRPr>
            </a:p>
          </p:txBody>
        </p:sp>
      </p:grpSp>
      <p:pic>
        <p:nvPicPr>
          <p:cNvPr id="102" name="Google Shape;102;p12"/>
          <p:cNvPicPr preferRelativeResize="0"/>
          <p:nvPr/>
        </p:nvPicPr>
        <p:blipFill rotWithShape="1">
          <a:blip r:embed="rId3">
            <a:alphaModFix/>
          </a:blip>
          <a:srcRect b="29123" l="2834" r="65000" t="16033"/>
          <a:stretch/>
        </p:blipFill>
        <p:spPr>
          <a:xfrm>
            <a:off x="3383450" y="1843325"/>
            <a:ext cx="3344275" cy="3205624"/>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75"/>
          <p:cNvSpPr txBox="1"/>
          <p:nvPr>
            <p:ph idx="12" type="sldNum"/>
          </p:nvPr>
        </p:nvSpPr>
        <p:spPr>
          <a:xfrm>
            <a:off x="8649025" y="4636750"/>
            <a:ext cx="456900" cy="468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02" name="Google Shape;702;p75"/>
          <p:cNvSpPr/>
          <p:nvPr/>
        </p:nvSpPr>
        <p:spPr>
          <a:xfrm>
            <a:off x="55749" y="76675"/>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3" name="Google Shape;703;p75"/>
          <p:cNvSpPr/>
          <p:nvPr/>
        </p:nvSpPr>
        <p:spPr>
          <a:xfrm>
            <a:off x="55750" y="4236250"/>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p>
        </p:txBody>
      </p:sp>
      <p:sp>
        <p:nvSpPr>
          <p:cNvPr id="704" name="Google Shape;704;p75"/>
          <p:cNvSpPr/>
          <p:nvPr/>
        </p:nvSpPr>
        <p:spPr>
          <a:xfrm>
            <a:off x="6846575" y="2629375"/>
            <a:ext cx="1847700" cy="160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i="1" sz="700"/>
          </a:p>
        </p:txBody>
      </p:sp>
      <p:sp>
        <p:nvSpPr>
          <p:cNvPr id="705" name="Google Shape;705;p75"/>
          <p:cNvSpPr/>
          <p:nvPr/>
        </p:nvSpPr>
        <p:spPr>
          <a:xfrm>
            <a:off x="966850" y="477175"/>
            <a:ext cx="7727400" cy="6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5"/>
          <p:cNvSpPr/>
          <p:nvPr/>
        </p:nvSpPr>
        <p:spPr>
          <a:xfrm>
            <a:off x="966850" y="1105375"/>
            <a:ext cx="5879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highlight>
                <a:srgbClr val="FFFF00"/>
              </a:highlight>
            </a:endParaRPr>
          </a:p>
        </p:txBody>
      </p:sp>
      <p:sp>
        <p:nvSpPr>
          <p:cNvPr id="707" name="Google Shape;707;p75"/>
          <p:cNvSpPr/>
          <p:nvPr/>
        </p:nvSpPr>
        <p:spPr>
          <a:xfrm>
            <a:off x="6846550" y="1105375"/>
            <a:ext cx="1847700" cy="1524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5"/>
          <p:cNvSpPr/>
          <p:nvPr/>
        </p:nvSpPr>
        <p:spPr>
          <a:xfrm>
            <a:off x="55750" y="477175"/>
            <a:ext cx="911100" cy="375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709" name="Google Shape;709;p75"/>
          <p:cNvSpPr/>
          <p:nvPr/>
        </p:nvSpPr>
        <p:spPr>
          <a:xfrm>
            <a:off x="966850" y="2629375"/>
            <a:ext cx="5879700" cy="160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highlight>
                <a:srgbClr val="FFFF00"/>
              </a:highlight>
            </a:endParaRPr>
          </a:p>
        </p:txBody>
      </p:sp>
      <p:sp>
        <p:nvSpPr>
          <p:cNvPr id="710" name="Google Shape;710;p75"/>
          <p:cNvSpPr/>
          <p:nvPr/>
        </p:nvSpPr>
        <p:spPr>
          <a:xfrm>
            <a:off x="2711550" y="1982650"/>
            <a:ext cx="2514132" cy="1283958"/>
          </a:xfrm>
          <a:prstGeom prst="irregularSeal2">
            <a:avLst/>
          </a:prstGeom>
          <a:solidFill>
            <a:srgbClr val="FFFF00"/>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Create this view with a table.</a:t>
            </a:r>
            <a:endParaRPr/>
          </a:p>
        </p:txBody>
      </p:sp>
      <p:cxnSp>
        <p:nvCxnSpPr>
          <p:cNvPr id="711" name="Google Shape;711;p75"/>
          <p:cNvCxnSpPr>
            <a:stCxn id="707" idx="0"/>
            <a:endCxn id="704" idx="2"/>
          </p:cNvCxnSpPr>
          <p:nvPr/>
        </p:nvCxnSpPr>
        <p:spPr>
          <a:xfrm>
            <a:off x="7770400" y="1105375"/>
            <a:ext cx="0" cy="3130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76"/>
          <p:cNvSpPr/>
          <p:nvPr/>
        </p:nvSpPr>
        <p:spPr>
          <a:xfrm>
            <a:off x="966850" y="1105375"/>
            <a:ext cx="5879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100"/>
              <a:t>Summary:</a:t>
            </a:r>
            <a:endParaRPr sz="1100"/>
          </a:p>
          <a:p>
            <a:pPr indent="0" lvl="0" marL="0" rtl="0" algn="l">
              <a:spcBef>
                <a:spcPts val="0"/>
              </a:spcBef>
              <a:spcAft>
                <a:spcPts val="0"/>
              </a:spcAft>
              <a:buNone/>
            </a:pPr>
            <a:r>
              <a:rPr lang="tr-TR" sz="1100"/>
              <a:t>To Build a Fire is the story of a young miner who has come to the Yukon to find gold. He is traveling toward his camp on a cold, windy afternoon, against the advice of a seasoned miner. He falls through some ice and gets his feet wet, necessitating building a fire to dry off and warm up.</a:t>
            </a:r>
            <a:endParaRPr sz="1300"/>
          </a:p>
        </p:txBody>
      </p:sp>
      <p:sp>
        <p:nvSpPr>
          <p:cNvPr id="717" name="Google Shape;717;p76"/>
          <p:cNvSpPr txBox="1"/>
          <p:nvPr>
            <p:ph idx="12" type="sldNum"/>
          </p:nvPr>
        </p:nvSpPr>
        <p:spPr>
          <a:xfrm>
            <a:off x="8649025" y="4636750"/>
            <a:ext cx="456900" cy="468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18" name="Google Shape;718;p76"/>
          <p:cNvSpPr/>
          <p:nvPr/>
        </p:nvSpPr>
        <p:spPr>
          <a:xfrm>
            <a:off x="55749" y="76675"/>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a:t>North American Short Stories</a:t>
            </a:r>
            <a:endParaRPr/>
          </a:p>
        </p:txBody>
      </p:sp>
      <p:sp>
        <p:nvSpPr>
          <p:cNvPr id="719" name="Google Shape;719;p76"/>
          <p:cNvSpPr/>
          <p:nvPr/>
        </p:nvSpPr>
        <p:spPr>
          <a:xfrm>
            <a:off x="55750" y="4236250"/>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000"/>
              <a:t>at/Clarusway/TM</a:t>
            </a:r>
            <a:endParaRPr sz="1000"/>
          </a:p>
        </p:txBody>
      </p:sp>
      <p:sp>
        <p:nvSpPr>
          <p:cNvPr id="720" name="Google Shape;720;p76"/>
          <p:cNvSpPr/>
          <p:nvPr/>
        </p:nvSpPr>
        <p:spPr>
          <a:xfrm>
            <a:off x="55750" y="477175"/>
            <a:ext cx="911100" cy="375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u="sng"/>
              <a:t>Home</a:t>
            </a:r>
            <a:endParaRPr u="sng"/>
          </a:p>
          <a:p>
            <a:pPr indent="0" lvl="0" marL="0" rtl="0" algn="l">
              <a:spcBef>
                <a:spcPts val="0"/>
              </a:spcBef>
              <a:spcAft>
                <a:spcPts val="0"/>
              </a:spcAft>
              <a:buNone/>
            </a:pPr>
            <a:r>
              <a:rPr lang="tr-TR" u="sng"/>
              <a:t>About</a:t>
            </a:r>
            <a:endParaRPr u="sng"/>
          </a:p>
          <a:p>
            <a:pPr indent="0" lvl="0" marL="0" rtl="0" algn="l">
              <a:spcBef>
                <a:spcPts val="0"/>
              </a:spcBef>
              <a:spcAft>
                <a:spcPts val="0"/>
              </a:spcAft>
              <a:buNone/>
            </a:pPr>
            <a:r>
              <a:rPr lang="tr-TR" u="sng"/>
              <a:t>Help</a:t>
            </a:r>
            <a:endParaRPr u="sng"/>
          </a:p>
          <a:p>
            <a:pPr indent="0" lvl="0" marL="0" rtl="0" algn="l">
              <a:spcBef>
                <a:spcPts val="0"/>
              </a:spcBef>
              <a:spcAft>
                <a:spcPts val="0"/>
              </a:spcAft>
              <a:buNone/>
            </a:pPr>
            <a:r>
              <a:rPr lang="tr-TR" u="sng"/>
              <a:t>Login</a:t>
            </a:r>
            <a:endParaRPr u="sng"/>
          </a:p>
          <a:p>
            <a:pPr indent="0" lvl="0" marL="0" rtl="0" algn="l">
              <a:spcBef>
                <a:spcPts val="0"/>
              </a:spcBef>
              <a:spcAft>
                <a:spcPts val="0"/>
              </a:spcAft>
              <a:buNone/>
            </a:pPr>
            <a:r>
              <a:rPr lang="tr-TR" u="sng"/>
              <a:t>Contact</a:t>
            </a:r>
            <a:endParaRPr u="sng"/>
          </a:p>
        </p:txBody>
      </p:sp>
      <p:sp>
        <p:nvSpPr>
          <p:cNvPr id="721" name="Google Shape;721;p76"/>
          <p:cNvSpPr/>
          <p:nvPr/>
        </p:nvSpPr>
        <p:spPr>
          <a:xfrm>
            <a:off x="6846575" y="2629400"/>
            <a:ext cx="1847700" cy="160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tr-TR"/>
              <a:t>Jack London</a:t>
            </a:r>
            <a:endParaRPr/>
          </a:p>
          <a:p>
            <a:pPr indent="0" lvl="0" marL="0" rtl="0" algn="r">
              <a:spcBef>
                <a:spcPts val="0"/>
              </a:spcBef>
              <a:spcAft>
                <a:spcPts val="0"/>
              </a:spcAft>
              <a:buNone/>
            </a:pPr>
            <a:r>
              <a:t/>
            </a:r>
            <a:endParaRPr/>
          </a:p>
          <a:p>
            <a:pPr indent="0" lvl="0" marL="0" rtl="0" algn="r">
              <a:spcBef>
                <a:spcPts val="0"/>
              </a:spcBef>
              <a:spcAft>
                <a:spcPts val="0"/>
              </a:spcAft>
              <a:buNone/>
            </a:pPr>
            <a:r>
              <a:rPr lang="tr-TR" sz="700"/>
              <a:t>John Griffith London (born John Griffith Chaney; January 12, 1876 – November 22, 1916) was an American novelist, journalist and social activist. A pioneer of commercial fiction and American magazines, he was one of the first American authors to become an international celebrity and earn a large fortune from writing. He was also an innovator in the genre that would later become known as science fiction.</a:t>
            </a:r>
            <a:endParaRPr sz="700"/>
          </a:p>
        </p:txBody>
      </p:sp>
      <p:sp>
        <p:nvSpPr>
          <p:cNvPr id="722" name="Google Shape;722;p76"/>
          <p:cNvSpPr/>
          <p:nvPr/>
        </p:nvSpPr>
        <p:spPr>
          <a:xfrm>
            <a:off x="966850" y="477175"/>
            <a:ext cx="7727400" cy="6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To Build A Fire</a:t>
            </a:r>
            <a:endParaRPr/>
          </a:p>
        </p:txBody>
      </p:sp>
      <p:sp>
        <p:nvSpPr>
          <p:cNvPr id="723" name="Google Shape;723;p76"/>
          <p:cNvSpPr/>
          <p:nvPr/>
        </p:nvSpPr>
        <p:spPr>
          <a:xfrm>
            <a:off x="6846550" y="1105375"/>
            <a:ext cx="1847700" cy="1524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6"/>
          <p:cNvSpPr/>
          <p:nvPr/>
        </p:nvSpPr>
        <p:spPr>
          <a:xfrm>
            <a:off x="173800" y="989575"/>
            <a:ext cx="911100" cy="468600"/>
          </a:xfrm>
          <a:prstGeom prst="wedgeRoundRectCallout">
            <a:avLst>
              <a:gd fmla="val -35078" name="adj1"/>
              <a:gd fmla="val 120887"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100"/>
              <a:t>Unordered list of links</a:t>
            </a:r>
            <a:endParaRPr sz="1100"/>
          </a:p>
        </p:txBody>
      </p:sp>
      <p:sp>
        <p:nvSpPr>
          <p:cNvPr id="725" name="Google Shape;725;p76"/>
          <p:cNvSpPr/>
          <p:nvPr/>
        </p:nvSpPr>
        <p:spPr>
          <a:xfrm>
            <a:off x="1460500" y="117775"/>
            <a:ext cx="1095300" cy="318300"/>
          </a:xfrm>
          <a:prstGeom prst="wedgeRoundRectCallout">
            <a:avLst>
              <a:gd fmla="val 104905" name="adj1"/>
              <a:gd fmla="val -4925"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header 3</a:t>
            </a:r>
            <a:endParaRPr/>
          </a:p>
        </p:txBody>
      </p:sp>
      <p:sp>
        <p:nvSpPr>
          <p:cNvPr id="726" name="Google Shape;726;p76"/>
          <p:cNvSpPr/>
          <p:nvPr/>
        </p:nvSpPr>
        <p:spPr>
          <a:xfrm>
            <a:off x="3334950" y="564725"/>
            <a:ext cx="1095300" cy="318300"/>
          </a:xfrm>
          <a:prstGeom prst="wedgeRoundRectCallout">
            <a:avLst>
              <a:gd fmla="val -106914" name="adj1"/>
              <a:gd fmla="val 30247"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header 2</a:t>
            </a:r>
            <a:endParaRPr/>
          </a:p>
        </p:txBody>
      </p:sp>
      <p:sp>
        <p:nvSpPr>
          <p:cNvPr id="727" name="Google Shape;727;p76"/>
          <p:cNvSpPr/>
          <p:nvPr/>
        </p:nvSpPr>
        <p:spPr>
          <a:xfrm>
            <a:off x="3515250" y="2856500"/>
            <a:ext cx="1062000" cy="468600"/>
          </a:xfrm>
          <a:prstGeom prst="wedgeRoundRectCallout">
            <a:avLst>
              <a:gd fmla="val 32919" name="adj1"/>
              <a:gd fmla="val 250416"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header 4</a:t>
            </a:r>
            <a:endParaRPr/>
          </a:p>
        </p:txBody>
      </p:sp>
      <p:sp>
        <p:nvSpPr>
          <p:cNvPr id="728" name="Google Shape;728;p76"/>
          <p:cNvSpPr/>
          <p:nvPr/>
        </p:nvSpPr>
        <p:spPr>
          <a:xfrm>
            <a:off x="966850" y="2629375"/>
            <a:ext cx="5879700" cy="160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700"/>
              <a:t>DAY HAD DAWNED COLD AND GRAY WHEN the man turned aside from the main Yukon trail. He climbed the high earth-bank where a little-traveled trail led east through the pine forest. It was a high bank, and he paused to breathe at the top. He excused the act to himself by looking at his watch. It was nine o’clock in the morning. There was no sun or promise of sun, although there was not a cloud in the sky. It was a clear day. However, there seemed to be an indescribable darkness over the face of things. That was because the sun was absent from the sky. This fact did not worry the man. He was not alarmed by the lack of sun. It had been days since he had seen the sun.</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t>The man looked along the way he had come. The Yukon lay a mile wide and hidden under three feet of ice. On top of this ice were as many feet of snow. It was all pure white. North and south, as far as his eye could see, it was unbroken white. The one thing that relieved the whiteness was a thin dark line that curved from the pine-covered island to the south. It curved into the north, where it disappeared behind another pine-covered island. This dark line was the trail—the main trail. It led south 500 miles to the Chilcoot Pass, and salt water. It led north 75 miles to Dawson, and still farther on to the north a thousand miles to Nulato, and finally to St. Michael, on Bering Sea, a thousand miles and half a thousand more.  </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t>But all this—the distant trail, no sun in the sky, the great cold, and the strangeness of it all—had no effect on the man. It was not because he was long familiar with it. He was a newcomer in the land, and this was his first winter.</a:t>
            </a:r>
            <a:endParaRPr sz="700"/>
          </a:p>
        </p:txBody>
      </p:sp>
      <p:sp>
        <p:nvSpPr>
          <p:cNvPr id="729" name="Google Shape;729;p76"/>
          <p:cNvSpPr/>
          <p:nvPr/>
        </p:nvSpPr>
        <p:spPr>
          <a:xfrm>
            <a:off x="6019725" y="117100"/>
            <a:ext cx="2514132" cy="1283958"/>
          </a:xfrm>
          <a:prstGeom prst="irregularSeal2">
            <a:avLst/>
          </a:prstGeom>
          <a:solidFill>
            <a:srgbClr val="FFFF00"/>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Fill the table.</a:t>
            </a:r>
            <a:endParaRPr/>
          </a:p>
        </p:txBody>
      </p:sp>
      <p:pic>
        <p:nvPicPr>
          <p:cNvPr id="730" name="Google Shape;730;p76"/>
          <p:cNvPicPr preferRelativeResize="0"/>
          <p:nvPr/>
        </p:nvPicPr>
        <p:blipFill>
          <a:blip r:embed="rId3">
            <a:alphaModFix/>
          </a:blip>
          <a:stretch>
            <a:fillRect/>
          </a:stretch>
        </p:blipFill>
        <p:spPr>
          <a:xfrm>
            <a:off x="7249225" y="1191050"/>
            <a:ext cx="1042362" cy="1371575"/>
          </a:xfrm>
          <a:prstGeom prst="rect">
            <a:avLst/>
          </a:prstGeom>
          <a:noFill/>
          <a:ln cap="flat" cmpd="sng" w="19050">
            <a:solidFill>
              <a:srgbClr val="FF0000"/>
            </a:solidFill>
            <a:prstDash val="solid"/>
            <a:round/>
            <a:headEnd len="sm" w="sm" type="none"/>
            <a:tailEnd len="sm" w="sm" type="none"/>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77"/>
          <p:cNvSpPr/>
          <p:nvPr/>
        </p:nvSpPr>
        <p:spPr>
          <a:xfrm>
            <a:off x="55750" y="477175"/>
            <a:ext cx="911100" cy="375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u="sng"/>
              <a:t>Home</a:t>
            </a:r>
            <a:endParaRPr u="sng"/>
          </a:p>
          <a:p>
            <a:pPr indent="0" lvl="0" marL="0" rtl="0" algn="l">
              <a:spcBef>
                <a:spcPts val="0"/>
              </a:spcBef>
              <a:spcAft>
                <a:spcPts val="0"/>
              </a:spcAft>
              <a:buNone/>
            </a:pPr>
            <a:r>
              <a:rPr lang="tr-TR" u="sng"/>
              <a:t>About</a:t>
            </a:r>
            <a:endParaRPr u="sng"/>
          </a:p>
          <a:p>
            <a:pPr indent="0" lvl="0" marL="0" rtl="0" algn="l">
              <a:spcBef>
                <a:spcPts val="0"/>
              </a:spcBef>
              <a:spcAft>
                <a:spcPts val="0"/>
              </a:spcAft>
              <a:buNone/>
            </a:pPr>
            <a:r>
              <a:rPr lang="tr-TR" u="sng"/>
              <a:t>Help</a:t>
            </a:r>
            <a:endParaRPr u="sng"/>
          </a:p>
          <a:p>
            <a:pPr indent="0" lvl="0" marL="0" rtl="0" algn="l">
              <a:spcBef>
                <a:spcPts val="0"/>
              </a:spcBef>
              <a:spcAft>
                <a:spcPts val="0"/>
              </a:spcAft>
              <a:buNone/>
            </a:pPr>
            <a:r>
              <a:rPr lang="tr-TR" u="sng"/>
              <a:t>Login</a:t>
            </a:r>
            <a:endParaRPr u="sng"/>
          </a:p>
          <a:p>
            <a:pPr indent="0" lvl="0" marL="0" rtl="0" algn="l">
              <a:spcBef>
                <a:spcPts val="0"/>
              </a:spcBef>
              <a:spcAft>
                <a:spcPts val="0"/>
              </a:spcAft>
              <a:buNone/>
            </a:pPr>
            <a:r>
              <a:rPr lang="tr-TR" u="sng"/>
              <a:t>Contact</a:t>
            </a:r>
            <a:endParaRPr u="sng"/>
          </a:p>
        </p:txBody>
      </p:sp>
      <p:sp>
        <p:nvSpPr>
          <p:cNvPr id="736" name="Google Shape;736;p77"/>
          <p:cNvSpPr txBox="1"/>
          <p:nvPr>
            <p:ph idx="12" type="sldNum"/>
          </p:nvPr>
        </p:nvSpPr>
        <p:spPr>
          <a:xfrm>
            <a:off x="8649025" y="4636750"/>
            <a:ext cx="456900" cy="468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37" name="Google Shape;737;p77"/>
          <p:cNvSpPr/>
          <p:nvPr/>
        </p:nvSpPr>
        <p:spPr>
          <a:xfrm>
            <a:off x="55749" y="76675"/>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a:t>North American Short Stories</a:t>
            </a:r>
            <a:endParaRPr/>
          </a:p>
        </p:txBody>
      </p:sp>
      <p:sp>
        <p:nvSpPr>
          <p:cNvPr id="738" name="Google Shape;738;p77"/>
          <p:cNvSpPr/>
          <p:nvPr/>
        </p:nvSpPr>
        <p:spPr>
          <a:xfrm>
            <a:off x="55750" y="4236250"/>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000"/>
              <a:t>@Clarusway™</a:t>
            </a:r>
            <a:endParaRPr sz="1000"/>
          </a:p>
        </p:txBody>
      </p:sp>
      <p:sp>
        <p:nvSpPr>
          <p:cNvPr id="739" name="Google Shape;739;p77"/>
          <p:cNvSpPr/>
          <p:nvPr/>
        </p:nvSpPr>
        <p:spPr>
          <a:xfrm>
            <a:off x="6846575" y="2648300"/>
            <a:ext cx="1847700" cy="158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tr-TR"/>
              <a:t>Jack London</a:t>
            </a:r>
            <a:endParaRPr/>
          </a:p>
          <a:p>
            <a:pPr indent="0" lvl="0" marL="0" rtl="0" algn="r">
              <a:spcBef>
                <a:spcPts val="0"/>
              </a:spcBef>
              <a:spcAft>
                <a:spcPts val="0"/>
              </a:spcAft>
              <a:buNone/>
            </a:pPr>
            <a:r>
              <a:rPr lang="tr-TR"/>
              <a:t>—------------------------</a:t>
            </a:r>
            <a:endParaRPr/>
          </a:p>
          <a:p>
            <a:pPr indent="0" lvl="0" marL="0" rtl="0" algn="r">
              <a:spcBef>
                <a:spcPts val="0"/>
              </a:spcBef>
              <a:spcAft>
                <a:spcPts val="0"/>
              </a:spcAft>
              <a:buNone/>
            </a:pPr>
            <a:r>
              <a:rPr b="1" lang="tr-TR" sz="700"/>
              <a:t>John Griffith London</a:t>
            </a:r>
            <a:r>
              <a:rPr lang="tr-TR" sz="700"/>
              <a:t> (born John Griffith Chaney; January 12, 1876 – November 22, 1916) was an American novelist, journalist and social activist. A pioneer of commercial fiction and American magazines, he was one of the first American authors to become an international celebrity and earn a large fortune from writing. He was also an innovator in the genre that would later become known as </a:t>
            </a:r>
            <a:r>
              <a:rPr b="1" i="1" lang="tr-TR" sz="700"/>
              <a:t>science fiction.</a:t>
            </a:r>
            <a:endParaRPr b="1" i="1" sz="700"/>
          </a:p>
        </p:txBody>
      </p:sp>
      <p:sp>
        <p:nvSpPr>
          <p:cNvPr id="740" name="Google Shape;740;p77"/>
          <p:cNvSpPr/>
          <p:nvPr/>
        </p:nvSpPr>
        <p:spPr>
          <a:xfrm>
            <a:off x="966850" y="477175"/>
            <a:ext cx="7727400" cy="6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To Build A Fire</a:t>
            </a:r>
            <a:endParaRPr/>
          </a:p>
        </p:txBody>
      </p:sp>
      <p:sp>
        <p:nvSpPr>
          <p:cNvPr id="741" name="Google Shape;741;p77"/>
          <p:cNvSpPr/>
          <p:nvPr/>
        </p:nvSpPr>
        <p:spPr>
          <a:xfrm>
            <a:off x="966850" y="2648275"/>
            <a:ext cx="5879700" cy="158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700"/>
              <a:t>DAY HAD DAWNED COLD AND GRAY WHEN the man turned aside from the main Yukon trail. He climbed the high earth-bank where a little-traveled trail led east through the pine forest. It was a high bank, and he paused to breathe at the top. He excused the act to himself by looking at his watch. It was nine o’clock in the morning. There was no sun or promise of sun, although there was not a cloud in the sky. It was a clear day. However, there seemed to be an indescribable darkness over the face of things. That was because the sun was absent from the sky. This fact did not worry the man. He was not alarmed by the lack of sun. It had been days since he had seen the sun.</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t>The man looked along the way he had come. The Yukon lay a mile wide and hidden under three feet of ice. On top of this ice were as many feet of snow. It was all pure white. North and south, as far as his eye could see, it was unbroken white. The one thing that relieved the whiteness was a thin dark line that curved from the pine-covered island to the south. It curved into the north, where it disappeared behind another pine-covered island. This dark line was the trail—the main trail. It led south 500 miles to the Chilcoot Pass, and salt water. It led north 75 miles to Dawson, and still farther on to the north a thousand miles to Nulato, and finally to St. Michael, on Bering Sea, a thousand miles and half a thousand more.  </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highlight>
                  <a:srgbClr val="FFFF00"/>
                </a:highlight>
              </a:rPr>
              <a:t>But all this—the distant trail, no sun in the sky, the great cold, and the strangeness of it all—had no effect on the man. It was not because he was long familiar with it. He was a newcomer in the land, and this was his first winter.</a:t>
            </a:r>
            <a:endParaRPr sz="700">
              <a:highlight>
                <a:srgbClr val="FFFF00"/>
              </a:highlight>
            </a:endParaRPr>
          </a:p>
        </p:txBody>
      </p:sp>
      <p:sp>
        <p:nvSpPr>
          <p:cNvPr id="742" name="Google Shape;742;p77"/>
          <p:cNvSpPr/>
          <p:nvPr/>
        </p:nvSpPr>
        <p:spPr>
          <a:xfrm>
            <a:off x="6846550" y="1105375"/>
            <a:ext cx="1847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3" name="Google Shape;743;p77"/>
          <p:cNvPicPr preferRelativeResize="0"/>
          <p:nvPr/>
        </p:nvPicPr>
        <p:blipFill>
          <a:blip r:embed="rId3">
            <a:alphaModFix/>
          </a:blip>
          <a:stretch>
            <a:fillRect/>
          </a:stretch>
        </p:blipFill>
        <p:spPr>
          <a:xfrm>
            <a:off x="7249225" y="1191050"/>
            <a:ext cx="1042362" cy="1371575"/>
          </a:xfrm>
          <a:prstGeom prst="rect">
            <a:avLst/>
          </a:prstGeom>
          <a:noFill/>
          <a:ln cap="flat" cmpd="sng" w="19050">
            <a:solidFill>
              <a:srgbClr val="FF0000"/>
            </a:solidFill>
            <a:prstDash val="solid"/>
            <a:round/>
            <a:headEnd len="sm" w="sm" type="none"/>
            <a:tailEnd len="sm" w="sm" type="none"/>
          </a:ln>
        </p:spPr>
      </p:pic>
      <p:sp>
        <p:nvSpPr>
          <p:cNvPr id="744" name="Google Shape;744;p77"/>
          <p:cNvSpPr/>
          <p:nvPr/>
        </p:nvSpPr>
        <p:spPr>
          <a:xfrm>
            <a:off x="8505625" y="1433850"/>
            <a:ext cx="600300" cy="468600"/>
          </a:xfrm>
          <a:prstGeom prst="wedgeRoundRectCallout">
            <a:avLst>
              <a:gd fmla="val -178502" name="adj1"/>
              <a:gd fmla="val 261401"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bold</a:t>
            </a:r>
            <a:endParaRPr/>
          </a:p>
        </p:txBody>
      </p:sp>
      <p:sp>
        <p:nvSpPr>
          <p:cNvPr id="745" name="Google Shape;745;p77"/>
          <p:cNvSpPr/>
          <p:nvPr/>
        </p:nvSpPr>
        <p:spPr>
          <a:xfrm>
            <a:off x="7987825" y="4636750"/>
            <a:ext cx="1062000" cy="468600"/>
          </a:xfrm>
          <a:prstGeom prst="wedgeRoundRectCallout">
            <a:avLst>
              <a:gd fmla="val -57112" name="adj1"/>
              <a:gd fmla="val -138615"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strong and italic</a:t>
            </a:r>
            <a:endParaRPr/>
          </a:p>
        </p:txBody>
      </p:sp>
      <p:sp>
        <p:nvSpPr>
          <p:cNvPr id="746" name="Google Shape;746;p77"/>
          <p:cNvSpPr/>
          <p:nvPr/>
        </p:nvSpPr>
        <p:spPr>
          <a:xfrm>
            <a:off x="5592875" y="4636750"/>
            <a:ext cx="600300" cy="468600"/>
          </a:xfrm>
          <a:prstGeom prst="wedgeRoundRectCallout">
            <a:avLst>
              <a:gd fmla="val -172655" name="adj1"/>
              <a:gd fmla="val -94030"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sup</a:t>
            </a:r>
            <a:endParaRPr/>
          </a:p>
        </p:txBody>
      </p:sp>
      <p:sp>
        <p:nvSpPr>
          <p:cNvPr id="747" name="Google Shape;747;p77"/>
          <p:cNvSpPr/>
          <p:nvPr/>
        </p:nvSpPr>
        <p:spPr>
          <a:xfrm>
            <a:off x="2182875" y="4531875"/>
            <a:ext cx="915000" cy="468600"/>
          </a:xfrm>
          <a:prstGeom prst="wedgeRoundRectCallout">
            <a:avLst>
              <a:gd fmla="val 135724" name="adj1"/>
              <a:gd fmla="val -63594"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symbol</a:t>
            </a:r>
            <a:endParaRPr/>
          </a:p>
        </p:txBody>
      </p:sp>
      <p:sp>
        <p:nvSpPr>
          <p:cNvPr id="748" name="Google Shape;748;p77"/>
          <p:cNvSpPr/>
          <p:nvPr/>
        </p:nvSpPr>
        <p:spPr>
          <a:xfrm>
            <a:off x="5926100" y="193700"/>
            <a:ext cx="1184400" cy="864000"/>
          </a:xfrm>
          <a:prstGeom prst="wedgeRoundRectCallout">
            <a:avLst>
              <a:gd fmla="val 49732" name="adj1"/>
              <a:gd fmla="val 205605"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link to wikipedia/ jack london page</a:t>
            </a:r>
            <a:endParaRPr/>
          </a:p>
        </p:txBody>
      </p:sp>
      <p:sp>
        <p:nvSpPr>
          <p:cNvPr id="749" name="Google Shape;749;p77"/>
          <p:cNvSpPr/>
          <p:nvPr/>
        </p:nvSpPr>
        <p:spPr>
          <a:xfrm>
            <a:off x="55750" y="4402325"/>
            <a:ext cx="1184400" cy="468600"/>
          </a:xfrm>
          <a:prstGeom prst="wedgeRoundRectCallout">
            <a:avLst>
              <a:gd fmla="val 55914" name="adj1"/>
              <a:gd fmla="val -94505"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highlighted</a:t>
            </a:r>
            <a:endParaRPr/>
          </a:p>
        </p:txBody>
      </p:sp>
      <p:sp>
        <p:nvSpPr>
          <p:cNvPr id="750" name="Google Shape;750;p77"/>
          <p:cNvSpPr/>
          <p:nvPr/>
        </p:nvSpPr>
        <p:spPr>
          <a:xfrm>
            <a:off x="8543700" y="2122413"/>
            <a:ext cx="600300" cy="468600"/>
          </a:xfrm>
          <a:prstGeom prst="wedgeRoundRectCallout">
            <a:avLst>
              <a:gd fmla="val -130743" name="adj1"/>
              <a:gd fmla="val 99218" name="adj2"/>
              <a:gd fmla="val 0" name="adj3"/>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line</a:t>
            </a:r>
            <a:endParaRPr/>
          </a:p>
        </p:txBody>
      </p:sp>
      <p:sp>
        <p:nvSpPr>
          <p:cNvPr id="751" name="Google Shape;751;p77"/>
          <p:cNvSpPr/>
          <p:nvPr/>
        </p:nvSpPr>
        <p:spPr>
          <a:xfrm>
            <a:off x="966850" y="1105375"/>
            <a:ext cx="5879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100"/>
              <a:t>Summary:</a:t>
            </a:r>
            <a:endParaRPr sz="1100"/>
          </a:p>
          <a:p>
            <a:pPr indent="0" lvl="0" marL="0" rtl="0" algn="l">
              <a:spcBef>
                <a:spcPts val="0"/>
              </a:spcBef>
              <a:spcAft>
                <a:spcPts val="0"/>
              </a:spcAft>
              <a:buNone/>
            </a:pPr>
            <a:r>
              <a:rPr lang="tr-TR" sz="1100"/>
              <a:t>To Build a Fire is the story of a young miner who has come to the Yukon to find gold. He is traveling toward his camp on a cold, windy afternoon, against the advice of a seasoned miner. He falls through some ice and gets his feet wet, necessitating building a fire to dry off and warm up.</a:t>
            </a:r>
            <a:endParaRPr sz="1300"/>
          </a:p>
        </p:txBody>
      </p:sp>
      <p:sp>
        <p:nvSpPr>
          <p:cNvPr id="752" name="Google Shape;752;p77"/>
          <p:cNvSpPr/>
          <p:nvPr/>
        </p:nvSpPr>
        <p:spPr>
          <a:xfrm>
            <a:off x="2416975" y="1665925"/>
            <a:ext cx="2514132" cy="1283958"/>
          </a:xfrm>
          <a:prstGeom prst="irregularSeal2">
            <a:avLst/>
          </a:prstGeom>
          <a:solidFill>
            <a:srgbClr val="FFFF00"/>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Format the view.</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78"/>
          <p:cNvSpPr/>
          <p:nvPr/>
        </p:nvSpPr>
        <p:spPr>
          <a:xfrm>
            <a:off x="55750" y="477175"/>
            <a:ext cx="911100" cy="375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u="sng"/>
              <a:t>Home</a:t>
            </a:r>
            <a:endParaRPr u="sng"/>
          </a:p>
          <a:p>
            <a:pPr indent="0" lvl="0" marL="0" rtl="0" algn="l">
              <a:spcBef>
                <a:spcPts val="0"/>
              </a:spcBef>
              <a:spcAft>
                <a:spcPts val="0"/>
              </a:spcAft>
              <a:buNone/>
            </a:pPr>
            <a:r>
              <a:rPr lang="tr-TR" u="sng"/>
              <a:t>About</a:t>
            </a:r>
            <a:endParaRPr u="sng"/>
          </a:p>
          <a:p>
            <a:pPr indent="0" lvl="0" marL="0" rtl="0" algn="l">
              <a:spcBef>
                <a:spcPts val="0"/>
              </a:spcBef>
              <a:spcAft>
                <a:spcPts val="0"/>
              </a:spcAft>
              <a:buNone/>
            </a:pPr>
            <a:r>
              <a:rPr lang="tr-TR" u="sng"/>
              <a:t>Help</a:t>
            </a:r>
            <a:endParaRPr u="sng"/>
          </a:p>
          <a:p>
            <a:pPr indent="0" lvl="0" marL="0" rtl="0" algn="l">
              <a:spcBef>
                <a:spcPts val="0"/>
              </a:spcBef>
              <a:spcAft>
                <a:spcPts val="0"/>
              </a:spcAft>
              <a:buNone/>
            </a:pPr>
            <a:r>
              <a:rPr lang="tr-TR" u="sng"/>
              <a:t>Login</a:t>
            </a:r>
            <a:endParaRPr u="sng"/>
          </a:p>
          <a:p>
            <a:pPr indent="0" lvl="0" marL="0" rtl="0" algn="l">
              <a:spcBef>
                <a:spcPts val="0"/>
              </a:spcBef>
              <a:spcAft>
                <a:spcPts val="0"/>
              </a:spcAft>
              <a:buNone/>
            </a:pPr>
            <a:r>
              <a:rPr lang="tr-TR" u="sng"/>
              <a:t>Contact</a:t>
            </a:r>
            <a:endParaRPr u="sng"/>
          </a:p>
        </p:txBody>
      </p:sp>
      <p:sp>
        <p:nvSpPr>
          <p:cNvPr id="758" name="Google Shape;758;p78"/>
          <p:cNvSpPr txBox="1"/>
          <p:nvPr>
            <p:ph idx="12" type="sldNum"/>
          </p:nvPr>
        </p:nvSpPr>
        <p:spPr>
          <a:xfrm>
            <a:off x="8649025" y="4636750"/>
            <a:ext cx="456900" cy="468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59" name="Google Shape;759;p78"/>
          <p:cNvSpPr/>
          <p:nvPr/>
        </p:nvSpPr>
        <p:spPr>
          <a:xfrm>
            <a:off x="55749" y="76675"/>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a:t>North American Short Stories</a:t>
            </a:r>
            <a:endParaRPr/>
          </a:p>
        </p:txBody>
      </p:sp>
      <p:sp>
        <p:nvSpPr>
          <p:cNvPr id="760" name="Google Shape;760;p78"/>
          <p:cNvSpPr/>
          <p:nvPr/>
        </p:nvSpPr>
        <p:spPr>
          <a:xfrm>
            <a:off x="55750" y="4236250"/>
            <a:ext cx="8638500" cy="40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000"/>
              <a:t>@Clarusway™</a:t>
            </a:r>
            <a:endParaRPr sz="1000"/>
          </a:p>
        </p:txBody>
      </p:sp>
      <p:sp>
        <p:nvSpPr>
          <p:cNvPr id="761" name="Google Shape;761;p78"/>
          <p:cNvSpPr/>
          <p:nvPr/>
        </p:nvSpPr>
        <p:spPr>
          <a:xfrm>
            <a:off x="6846575" y="2648300"/>
            <a:ext cx="1847700" cy="158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tr-TR"/>
              <a:t>Jack London</a:t>
            </a:r>
            <a:endParaRPr/>
          </a:p>
          <a:p>
            <a:pPr indent="0" lvl="0" marL="0" rtl="0" algn="r">
              <a:spcBef>
                <a:spcPts val="0"/>
              </a:spcBef>
              <a:spcAft>
                <a:spcPts val="0"/>
              </a:spcAft>
              <a:buNone/>
            </a:pPr>
            <a:r>
              <a:rPr lang="tr-TR"/>
              <a:t>—------------------------</a:t>
            </a:r>
            <a:endParaRPr/>
          </a:p>
          <a:p>
            <a:pPr indent="0" lvl="0" marL="0" rtl="0" algn="r">
              <a:spcBef>
                <a:spcPts val="0"/>
              </a:spcBef>
              <a:spcAft>
                <a:spcPts val="0"/>
              </a:spcAft>
              <a:buNone/>
            </a:pPr>
            <a:r>
              <a:rPr b="1" lang="tr-TR" sz="700"/>
              <a:t>John Griffith London</a:t>
            </a:r>
            <a:r>
              <a:rPr lang="tr-TR" sz="700"/>
              <a:t> (born John Griffith Chaney; January 12, 1876 – November 22, 1916) was an American novelist, journalist and social activist. A pioneer of commercial fiction and American magazines, he was one of the first American authors to become an international celebrity and earn a large fortune from writing. He was also an innovator in the genre that would later become known as </a:t>
            </a:r>
            <a:r>
              <a:rPr b="1" i="1" lang="tr-TR" sz="700"/>
              <a:t>science fiction.</a:t>
            </a:r>
            <a:endParaRPr b="1" i="1" sz="700"/>
          </a:p>
        </p:txBody>
      </p:sp>
      <p:sp>
        <p:nvSpPr>
          <p:cNvPr id="762" name="Google Shape;762;p78"/>
          <p:cNvSpPr/>
          <p:nvPr/>
        </p:nvSpPr>
        <p:spPr>
          <a:xfrm>
            <a:off x="966850" y="477175"/>
            <a:ext cx="7727400" cy="6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To Build A Fire</a:t>
            </a:r>
            <a:endParaRPr/>
          </a:p>
        </p:txBody>
      </p:sp>
      <p:sp>
        <p:nvSpPr>
          <p:cNvPr id="763" name="Google Shape;763;p78"/>
          <p:cNvSpPr/>
          <p:nvPr/>
        </p:nvSpPr>
        <p:spPr>
          <a:xfrm>
            <a:off x="966850" y="2648275"/>
            <a:ext cx="5879700" cy="158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700"/>
              <a:t>DAY HAD DAWNED COLD AND GRAY WHEN the man turned aside from the main Yukon trail. He climbed the high earth-bank where a little-traveled trail led east through the pine forest. It was a high bank, and he paused to breathe at the top. He excused the act to himself by looking at his watch. It was nine o’clock in the morning. There was no sun or promise of sun, although there was not a cloud in the sky. It was a clear day. However, there seemed to be an indescribable darkness over the face of things. That was because the sun was absent from the sky. This fact did not worry the man. He was not alarmed by the lack of sun. It had been days since he had seen the sun.</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t>The man looked along the way he had come. The Yukon lay a mile wide and hidden under three feet of ice. On top of this ice were as many feet of snow. It was all pure white. North and south, as far as his eye could see, it was unbroken white. The one thing that relieved the whiteness was a thin dark line that curved from the pine-covered island to the south. It curved into the north, where it disappeared behind another pine-covered island. This dark line was the trail—the main trail. It led south 500 miles to the Chilcoot Pass, and salt water. It led north 75 miles to Dawson, and still farther on to the north a thousand miles to Nulato, and finally to St. Michael, on Bering Sea, a thousand miles and half a thousand more.  </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tr-TR" sz="700">
                <a:highlight>
                  <a:srgbClr val="FFFF00"/>
                </a:highlight>
              </a:rPr>
              <a:t>But all this—the distant trail, no sun in the sky, the great cold, and the strangeness of it all—had no effect on the man. It was not because he was long familiar with it. He was a newcomer in the land, and this was his first winter.</a:t>
            </a:r>
            <a:endParaRPr sz="700">
              <a:highlight>
                <a:srgbClr val="FFFF00"/>
              </a:highlight>
            </a:endParaRPr>
          </a:p>
        </p:txBody>
      </p:sp>
      <p:sp>
        <p:nvSpPr>
          <p:cNvPr id="764" name="Google Shape;764;p78"/>
          <p:cNvSpPr/>
          <p:nvPr/>
        </p:nvSpPr>
        <p:spPr>
          <a:xfrm>
            <a:off x="6846550" y="1105375"/>
            <a:ext cx="1847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5" name="Google Shape;765;p78"/>
          <p:cNvPicPr preferRelativeResize="0"/>
          <p:nvPr/>
        </p:nvPicPr>
        <p:blipFill>
          <a:blip r:embed="rId3">
            <a:alphaModFix/>
          </a:blip>
          <a:stretch>
            <a:fillRect/>
          </a:stretch>
        </p:blipFill>
        <p:spPr>
          <a:xfrm>
            <a:off x="7249225" y="1191050"/>
            <a:ext cx="1042362" cy="1371575"/>
          </a:xfrm>
          <a:prstGeom prst="rect">
            <a:avLst/>
          </a:prstGeom>
          <a:noFill/>
          <a:ln cap="flat" cmpd="sng" w="19050">
            <a:solidFill>
              <a:srgbClr val="FF0000"/>
            </a:solidFill>
            <a:prstDash val="solid"/>
            <a:round/>
            <a:headEnd len="sm" w="sm" type="none"/>
            <a:tailEnd len="sm" w="sm" type="none"/>
          </a:ln>
        </p:spPr>
      </p:pic>
      <p:sp>
        <p:nvSpPr>
          <p:cNvPr id="766" name="Google Shape;766;p78"/>
          <p:cNvSpPr/>
          <p:nvPr/>
        </p:nvSpPr>
        <p:spPr>
          <a:xfrm>
            <a:off x="966850" y="1105375"/>
            <a:ext cx="58797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100"/>
              <a:t>Summary:</a:t>
            </a:r>
            <a:endParaRPr sz="1100"/>
          </a:p>
          <a:p>
            <a:pPr indent="0" lvl="0" marL="0" rtl="0" algn="l">
              <a:spcBef>
                <a:spcPts val="0"/>
              </a:spcBef>
              <a:spcAft>
                <a:spcPts val="0"/>
              </a:spcAft>
              <a:buNone/>
            </a:pPr>
            <a:r>
              <a:rPr lang="tr-TR" sz="1100"/>
              <a:t>To Build a Fire is the story of a young miner who has come to the Yukon to find gold. He is traveling toward his camp on a cold, windy afternoon, against the advice of a seasoned miner. He falls through some ice and gets his feet wet, necessitating building a fire to dry off and warm up.</a:t>
            </a:r>
            <a:endParaRPr sz="1300"/>
          </a:p>
        </p:txBody>
      </p:sp>
      <p:sp>
        <p:nvSpPr>
          <p:cNvPr id="767" name="Google Shape;767;p78"/>
          <p:cNvSpPr/>
          <p:nvPr/>
        </p:nvSpPr>
        <p:spPr>
          <a:xfrm>
            <a:off x="6513363" y="76675"/>
            <a:ext cx="2514132" cy="1283958"/>
          </a:xfrm>
          <a:prstGeom prst="irregularSeal2">
            <a:avLst/>
          </a:prstGeom>
          <a:solidFill>
            <a:srgbClr val="FFFF00"/>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t>Final View</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7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73" name="Google Shape;773;p79"/>
          <p:cNvSpPr txBox="1"/>
          <p:nvPr>
            <p:ph idx="4294967295" type="title"/>
          </p:nvPr>
        </p:nvSpPr>
        <p:spPr>
          <a:xfrm>
            <a:off x="2967150" y="47825"/>
            <a:ext cx="3209700" cy="301200"/>
          </a:xfrm>
          <a:prstGeom prst="rect">
            <a:avLst/>
          </a:prstGeom>
          <a:noFill/>
          <a:ln>
            <a:noFill/>
          </a:ln>
        </p:spPr>
        <p:txBody>
          <a:bodyPr anchorCtr="0" anchor="t" bIns="0" lIns="0" spcFirstLastPara="1" rIns="0" wrap="square" tIns="0">
            <a:noAutofit/>
          </a:bodyPr>
          <a:lstStyle/>
          <a:p>
            <a:pPr indent="0" lvl="0" marL="0" rtl="0" algn="ctr">
              <a:lnSpc>
                <a:spcPct val="80000"/>
              </a:lnSpc>
              <a:spcBef>
                <a:spcPts val="0"/>
              </a:spcBef>
              <a:spcAft>
                <a:spcPts val="0"/>
              </a:spcAft>
              <a:buSzPts val="4800"/>
              <a:buNone/>
            </a:pPr>
            <a:r>
              <a:rPr lang="tr-TR" sz="2400">
                <a:solidFill>
                  <a:srgbClr val="741B47"/>
                </a:solidFill>
              </a:rPr>
              <a:t>Additional Elements</a:t>
            </a:r>
            <a:endParaRPr sz="2400">
              <a:solidFill>
                <a:srgbClr val="741B47"/>
              </a:solidFill>
            </a:endParaRPr>
          </a:p>
        </p:txBody>
      </p:sp>
      <p:sp>
        <p:nvSpPr>
          <p:cNvPr id="774" name="Google Shape;774;p79"/>
          <p:cNvSpPr txBox="1"/>
          <p:nvPr/>
        </p:nvSpPr>
        <p:spPr>
          <a:xfrm>
            <a:off x="473575" y="287862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&lt;pre&gt;&lt;/pre&gt;</a:t>
            </a:r>
            <a:endParaRPr>
              <a:latin typeface="Barlow Light"/>
              <a:ea typeface="Barlow Light"/>
              <a:cs typeface="Barlow Light"/>
              <a:sym typeface="Barlow Light"/>
            </a:endParaRPr>
          </a:p>
        </p:txBody>
      </p:sp>
      <p:sp>
        <p:nvSpPr>
          <p:cNvPr id="775" name="Google Shape;775;p79"/>
          <p:cNvSpPr txBox="1"/>
          <p:nvPr/>
        </p:nvSpPr>
        <p:spPr>
          <a:xfrm>
            <a:off x="473575" y="83367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&lt;small&gt;&lt;/small&gt;</a:t>
            </a:r>
            <a:endParaRPr>
              <a:latin typeface="Barlow Light"/>
              <a:ea typeface="Barlow Light"/>
              <a:cs typeface="Barlow Light"/>
              <a:sym typeface="Barlow Light"/>
            </a:endParaRPr>
          </a:p>
        </p:txBody>
      </p:sp>
      <p:sp>
        <p:nvSpPr>
          <p:cNvPr id="776" name="Google Shape;776;p79"/>
          <p:cNvSpPr txBox="1"/>
          <p:nvPr/>
        </p:nvSpPr>
        <p:spPr>
          <a:xfrm>
            <a:off x="473575" y="12426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&lt;code&gt;&lt;/code&gt;</a:t>
            </a:r>
            <a:endParaRPr>
              <a:latin typeface="Barlow Light"/>
              <a:ea typeface="Barlow Light"/>
              <a:cs typeface="Barlow Light"/>
              <a:sym typeface="Barlow Light"/>
            </a:endParaRPr>
          </a:p>
        </p:txBody>
      </p:sp>
      <p:sp>
        <p:nvSpPr>
          <p:cNvPr id="777" name="Google Shape;777;p79"/>
          <p:cNvSpPr txBox="1"/>
          <p:nvPr/>
        </p:nvSpPr>
        <p:spPr>
          <a:xfrm>
            <a:off x="473575" y="165165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&lt;kbd&gt;&lt;/kbd&gt;</a:t>
            </a:r>
            <a:endParaRPr>
              <a:latin typeface="Barlow Light"/>
              <a:ea typeface="Barlow Light"/>
              <a:cs typeface="Barlow Light"/>
              <a:sym typeface="Barlow Light"/>
            </a:endParaRPr>
          </a:p>
        </p:txBody>
      </p:sp>
      <p:sp>
        <p:nvSpPr>
          <p:cNvPr id="778" name="Google Shape;778;p79"/>
          <p:cNvSpPr txBox="1"/>
          <p:nvPr/>
        </p:nvSpPr>
        <p:spPr>
          <a:xfrm>
            <a:off x="473575" y="206064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&lt;samp&gt;&lt;/samp&gt;</a:t>
            </a:r>
            <a:endParaRPr>
              <a:latin typeface="Barlow Light"/>
              <a:ea typeface="Barlow Light"/>
              <a:cs typeface="Barlow Light"/>
              <a:sym typeface="Barlow Light"/>
            </a:endParaRPr>
          </a:p>
        </p:txBody>
      </p:sp>
      <p:sp>
        <p:nvSpPr>
          <p:cNvPr id="779" name="Google Shape;779;p79"/>
          <p:cNvSpPr txBox="1"/>
          <p:nvPr/>
        </p:nvSpPr>
        <p:spPr>
          <a:xfrm>
            <a:off x="473575" y="246963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&lt;var&gt;&lt;/var&gt;</a:t>
            </a:r>
            <a:endParaRPr>
              <a:latin typeface="Barlow Light"/>
              <a:ea typeface="Barlow Light"/>
              <a:cs typeface="Barlow Light"/>
              <a:sym typeface="Barlow Light"/>
            </a:endParaRPr>
          </a:p>
        </p:txBody>
      </p:sp>
      <p:sp>
        <p:nvSpPr>
          <p:cNvPr id="780" name="Google Shape;780;p79"/>
          <p:cNvSpPr txBox="1"/>
          <p:nvPr/>
        </p:nvSpPr>
        <p:spPr>
          <a:xfrm>
            <a:off x="473575" y="325962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&lt;q&gt;&lt;/q&gt;</a:t>
            </a:r>
            <a:endParaRPr>
              <a:latin typeface="Barlow Light"/>
              <a:ea typeface="Barlow Light"/>
              <a:cs typeface="Barlow Light"/>
              <a:sym typeface="Barlow Light"/>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8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86" name="Google Shape;786;p80"/>
          <p:cNvSpPr txBox="1"/>
          <p:nvPr>
            <p:ph idx="4294967295" type="title"/>
          </p:nvPr>
        </p:nvSpPr>
        <p:spPr>
          <a:xfrm>
            <a:off x="2967150" y="47825"/>
            <a:ext cx="3209700" cy="301200"/>
          </a:xfrm>
          <a:prstGeom prst="rect">
            <a:avLst/>
          </a:prstGeom>
          <a:noFill/>
          <a:ln>
            <a:noFill/>
          </a:ln>
        </p:spPr>
        <p:txBody>
          <a:bodyPr anchorCtr="0" anchor="t" bIns="0" lIns="0" spcFirstLastPara="1" rIns="0" wrap="square" tIns="0">
            <a:noAutofit/>
          </a:bodyPr>
          <a:lstStyle/>
          <a:p>
            <a:pPr indent="0" lvl="0" marL="0" rtl="0" algn="ctr">
              <a:lnSpc>
                <a:spcPct val="80000"/>
              </a:lnSpc>
              <a:spcBef>
                <a:spcPts val="0"/>
              </a:spcBef>
              <a:spcAft>
                <a:spcPts val="0"/>
              </a:spcAft>
              <a:buSzPts val="4800"/>
              <a:buNone/>
            </a:pPr>
            <a:r>
              <a:rPr lang="tr-TR" sz="2400">
                <a:solidFill>
                  <a:srgbClr val="741B47"/>
                </a:solidFill>
              </a:rPr>
              <a:t>Additional Elements</a:t>
            </a:r>
            <a:endParaRPr sz="2400">
              <a:solidFill>
                <a:srgbClr val="741B47"/>
              </a:solidFill>
            </a:endParaRPr>
          </a:p>
        </p:txBody>
      </p:sp>
      <p:sp>
        <p:nvSpPr>
          <p:cNvPr id="787" name="Google Shape;787;p80"/>
          <p:cNvSpPr txBox="1"/>
          <p:nvPr/>
        </p:nvSpPr>
        <p:spPr>
          <a:xfrm>
            <a:off x="473575" y="83367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&lt;span&gt;&lt;/span&gt;</a:t>
            </a:r>
            <a:endParaRPr>
              <a:latin typeface="Barlow Light"/>
              <a:ea typeface="Barlow Light"/>
              <a:cs typeface="Barlow Light"/>
              <a:sym typeface="Barlow Light"/>
            </a:endParaRPr>
          </a:p>
        </p:txBody>
      </p:sp>
      <p:sp>
        <p:nvSpPr>
          <p:cNvPr id="788" name="Google Shape;788;p80"/>
          <p:cNvSpPr txBox="1"/>
          <p:nvPr/>
        </p:nvSpPr>
        <p:spPr>
          <a:xfrm>
            <a:off x="473575" y="12426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&lt;div&gt;&lt;/div&gt;</a:t>
            </a:r>
            <a:endParaRPr>
              <a:latin typeface="Barlow Light"/>
              <a:ea typeface="Barlow Light"/>
              <a:cs typeface="Barlow Light"/>
              <a:sym typeface="Barlow Light"/>
            </a:endParaRPr>
          </a:p>
        </p:txBody>
      </p:sp>
      <p:sp>
        <p:nvSpPr>
          <p:cNvPr id="789" name="Google Shape;789;p80"/>
          <p:cNvSpPr txBox="1"/>
          <p:nvPr/>
        </p:nvSpPr>
        <p:spPr>
          <a:xfrm>
            <a:off x="473575" y="20046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&lt;iframe&gt;&lt;/iframe&gt;</a:t>
            </a:r>
            <a:endParaRPr>
              <a:latin typeface="Barlow Light"/>
              <a:ea typeface="Barlow Light"/>
              <a:cs typeface="Barlow Light"/>
              <a:sym typeface="Barlow Light"/>
            </a:endParaRPr>
          </a:p>
        </p:txBody>
      </p:sp>
      <p:sp>
        <p:nvSpPr>
          <p:cNvPr id="790" name="Google Shape;790;p80"/>
          <p:cNvSpPr txBox="1"/>
          <p:nvPr/>
        </p:nvSpPr>
        <p:spPr>
          <a:xfrm>
            <a:off x="473575" y="24618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&lt;input /&gt;</a:t>
            </a:r>
            <a:endParaRPr>
              <a:latin typeface="Barlow Light"/>
              <a:ea typeface="Barlow Light"/>
              <a:cs typeface="Barlow Light"/>
              <a:sym typeface="Barlow Light"/>
            </a:endParaRPr>
          </a:p>
        </p:txBody>
      </p:sp>
      <p:sp>
        <p:nvSpPr>
          <p:cNvPr id="791" name="Google Shape;791;p80"/>
          <p:cNvSpPr txBox="1"/>
          <p:nvPr/>
        </p:nvSpPr>
        <p:spPr>
          <a:xfrm>
            <a:off x="473575" y="30243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&lt;button&gt;&lt;/button&gt;</a:t>
            </a:r>
            <a:endParaRPr>
              <a:latin typeface="Barlow Light"/>
              <a:ea typeface="Barlow Light"/>
              <a:cs typeface="Barlow Light"/>
              <a:sym typeface="Barlow Light"/>
            </a:endParaRPr>
          </a:p>
        </p:txBody>
      </p:sp>
      <p:sp>
        <p:nvSpPr>
          <p:cNvPr id="792" name="Google Shape;792;p80"/>
          <p:cNvSpPr txBox="1"/>
          <p:nvPr/>
        </p:nvSpPr>
        <p:spPr>
          <a:xfrm>
            <a:off x="473575" y="34053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&lt;select&gt;&lt;/select&gt;</a:t>
            </a:r>
            <a:endParaRPr>
              <a:latin typeface="Barlow Light"/>
              <a:ea typeface="Barlow Light"/>
              <a:cs typeface="Barlow Light"/>
              <a:sym typeface="Barlow Light"/>
            </a:endParaRPr>
          </a:p>
        </p:txBody>
      </p:sp>
      <p:sp>
        <p:nvSpPr>
          <p:cNvPr id="793" name="Google Shape;793;p80"/>
          <p:cNvSpPr txBox="1"/>
          <p:nvPr/>
        </p:nvSpPr>
        <p:spPr>
          <a:xfrm>
            <a:off x="537000" y="4044065"/>
            <a:ext cx="53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latin typeface="Barlow Light"/>
                <a:ea typeface="Barlow Light"/>
                <a:cs typeface="Barlow Light"/>
                <a:sym typeface="Barlow Light"/>
              </a:rPr>
              <a:t>&lt;textarea&gt;&lt;/textarea&gt;</a:t>
            </a:r>
            <a:endParaRPr>
              <a:latin typeface="Barlow Light"/>
              <a:ea typeface="Barlow Light"/>
              <a:cs typeface="Barlow Light"/>
              <a:sym typeface="Barlow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08" name="Google Shape;108;p13"/>
          <p:cNvSpPr txBox="1"/>
          <p:nvPr>
            <p:ph type="title"/>
          </p:nvPr>
        </p:nvSpPr>
        <p:spPr>
          <a:xfrm>
            <a:off x="431800" y="173800"/>
            <a:ext cx="5640900" cy="6263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&lt;em&gt; Elements</a:t>
            </a:r>
            <a:endParaRPr>
              <a:solidFill>
                <a:srgbClr val="741B47"/>
              </a:solidFill>
            </a:endParaRPr>
          </a:p>
        </p:txBody>
      </p:sp>
      <p:grpSp>
        <p:nvGrpSpPr>
          <p:cNvPr id="109" name="Google Shape;109;p13"/>
          <p:cNvGrpSpPr/>
          <p:nvPr/>
        </p:nvGrpSpPr>
        <p:grpSpPr>
          <a:xfrm>
            <a:off x="351887" y="800100"/>
            <a:ext cx="8481728" cy="1043214"/>
            <a:chOff x="366403" y="0"/>
            <a:chExt cx="8481728" cy="1043214"/>
          </a:xfrm>
        </p:grpSpPr>
        <p:sp>
          <p:nvSpPr>
            <p:cNvPr id="110" name="Google Shape;110;p13"/>
            <p:cNvSpPr/>
            <p:nvPr/>
          </p:nvSpPr>
          <p:spPr>
            <a:xfrm>
              <a:off x="3300771" y="0"/>
              <a:ext cx="5547360" cy="1043214"/>
            </a:xfrm>
            <a:prstGeom prst="rightArrow">
              <a:avLst>
                <a:gd fmla="val 75000" name="adj1"/>
                <a:gd fmla="val 50000" name="adj2"/>
              </a:avLst>
            </a:prstGeom>
            <a:solidFill>
              <a:srgbClr val="C27BA0"/>
            </a:solidFill>
            <a:ln cap="flat" cmpd="sng" w="25400">
              <a:solidFill>
                <a:srgbClr val="C8E5F2">
                  <a:alpha val="89411"/>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3"/>
            <p:cNvSpPr txBox="1"/>
            <p:nvPr/>
          </p:nvSpPr>
          <p:spPr>
            <a:xfrm>
              <a:off x="3300771" y="130402"/>
              <a:ext cx="5156155" cy="782410"/>
            </a:xfrm>
            <a:prstGeom prst="rect">
              <a:avLst/>
            </a:prstGeom>
            <a:noFill/>
            <a:ln>
              <a:noFill/>
            </a:ln>
          </p:spPr>
          <p:txBody>
            <a:bodyPr anchorCtr="0" anchor="t" bIns="11425" lIns="11425" spcFirstLastPara="1" rIns="11425" wrap="square" tIns="11425">
              <a:noAutofit/>
            </a:bodyPr>
            <a:lstStyle/>
            <a:p>
              <a:pPr indent="-171450" lvl="1" marL="171450" marR="0" rtl="0" algn="l">
                <a:lnSpc>
                  <a:spcPct val="90000"/>
                </a:lnSpc>
                <a:spcBef>
                  <a:spcPts val="0"/>
                </a:spcBef>
                <a:spcAft>
                  <a:spcPts val="0"/>
                </a:spcAft>
                <a:buClr>
                  <a:schemeClr val="lt1"/>
                </a:buClr>
                <a:buSzPts val="1800"/>
                <a:buFont typeface="Arial"/>
                <a:buChar char="•"/>
              </a:pPr>
              <a:r>
                <a:rPr b="0" i="0" lang="tr-TR" sz="1800" u="none" cap="none" strike="noStrike">
                  <a:solidFill>
                    <a:srgbClr val="FFFFFF"/>
                  </a:solidFill>
                  <a:latin typeface="Arial"/>
                  <a:ea typeface="Arial"/>
                  <a:cs typeface="Arial"/>
                  <a:sym typeface="Arial"/>
                </a:rPr>
                <a:t>element is used to define emphasized text</a:t>
              </a:r>
              <a:endParaRPr b="0" i="0" sz="1400" u="none" cap="none" strike="noStrike">
                <a:solidFill>
                  <a:srgbClr val="000000"/>
                </a:solidFill>
                <a:latin typeface="Arial"/>
                <a:ea typeface="Arial"/>
                <a:cs typeface="Arial"/>
                <a:sym typeface="Arial"/>
              </a:endParaRPr>
            </a:p>
            <a:p>
              <a:pPr indent="-171450" lvl="1" marL="171450" marR="0" rtl="0" algn="l">
                <a:lnSpc>
                  <a:spcPct val="90000"/>
                </a:lnSpc>
                <a:spcBef>
                  <a:spcPts val="270"/>
                </a:spcBef>
                <a:spcAft>
                  <a:spcPts val="0"/>
                </a:spcAft>
                <a:buClr>
                  <a:schemeClr val="lt1"/>
                </a:buClr>
                <a:buSzPts val="1800"/>
                <a:buFont typeface="Arial"/>
                <a:buChar char="•"/>
              </a:pPr>
              <a:r>
                <a:rPr b="0" i="0" lang="tr-TR" sz="1800" u="none" cap="none" strike="noStrike">
                  <a:solidFill>
                    <a:srgbClr val="FFFFFF"/>
                  </a:solidFill>
                  <a:latin typeface="Arial"/>
                  <a:ea typeface="Arial"/>
                  <a:cs typeface="Arial"/>
                  <a:sym typeface="Arial"/>
                </a:rPr>
                <a:t>means that the text is "important"</a:t>
              </a:r>
              <a:endParaRPr b="0" i="0" sz="1400" u="none" cap="none" strike="noStrike">
                <a:solidFill>
                  <a:srgbClr val="000000"/>
                </a:solidFill>
                <a:latin typeface="Arial"/>
                <a:ea typeface="Arial"/>
                <a:cs typeface="Arial"/>
                <a:sym typeface="Arial"/>
              </a:endParaRPr>
            </a:p>
          </p:txBody>
        </p:sp>
        <p:sp>
          <p:nvSpPr>
            <p:cNvPr id="112" name="Google Shape;112;p13"/>
            <p:cNvSpPr/>
            <p:nvPr/>
          </p:nvSpPr>
          <p:spPr>
            <a:xfrm>
              <a:off x="366403" y="0"/>
              <a:ext cx="2903303" cy="1043214"/>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3"/>
            <p:cNvSpPr txBox="1"/>
            <p:nvPr/>
          </p:nvSpPr>
          <p:spPr>
            <a:xfrm>
              <a:off x="417329" y="50926"/>
              <a:ext cx="2801451" cy="941362"/>
            </a:xfrm>
            <a:prstGeom prst="rect">
              <a:avLst/>
            </a:prstGeom>
            <a:noFill/>
            <a:ln>
              <a:noFill/>
            </a:ln>
          </p:spPr>
          <p:txBody>
            <a:bodyPr anchorCtr="0" anchor="ctr" bIns="104775" lIns="209550" spcFirstLastPara="1" rIns="209550" wrap="square" tIns="104775">
              <a:noAutofit/>
            </a:bodyPr>
            <a:lstStyle/>
            <a:p>
              <a:pPr indent="0" lvl="0" marL="0" marR="0" rtl="0" algn="ctr">
                <a:lnSpc>
                  <a:spcPct val="90000"/>
                </a:lnSpc>
                <a:spcBef>
                  <a:spcPts val="0"/>
                </a:spcBef>
                <a:spcAft>
                  <a:spcPts val="0"/>
                </a:spcAft>
                <a:buClr>
                  <a:srgbClr val="000000"/>
                </a:buClr>
                <a:buSzPts val="5500"/>
                <a:buFont typeface="Arial"/>
                <a:buNone/>
              </a:pPr>
              <a:r>
                <a:rPr b="0" i="0" lang="tr-TR" sz="5500" u="none" cap="none" strike="noStrike">
                  <a:solidFill>
                    <a:schemeClr val="lt1"/>
                  </a:solidFill>
                  <a:latin typeface="Arial"/>
                  <a:ea typeface="Arial"/>
                  <a:cs typeface="Arial"/>
                  <a:sym typeface="Arial"/>
                </a:rPr>
                <a:t>&lt;em&gt;</a:t>
              </a:r>
              <a:endParaRPr b="0" i="0" sz="5500" u="none" cap="none" strike="noStrike">
                <a:solidFill>
                  <a:schemeClr val="lt1"/>
                </a:solidFill>
                <a:latin typeface="Arial"/>
                <a:ea typeface="Arial"/>
                <a:cs typeface="Arial"/>
                <a:sym typeface="Arial"/>
              </a:endParaRPr>
            </a:p>
          </p:txBody>
        </p:sp>
      </p:grpSp>
      <p:pic>
        <p:nvPicPr>
          <p:cNvPr id="114" name="Google Shape;114;p13"/>
          <p:cNvPicPr preferRelativeResize="0"/>
          <p:nvPr/>
        </p:nvPicPr>
        <p:blipFill rotWithShape="1">
          <a:blip r:embed="rId3">
            <a:alphaModFix/>
          </a:blip>
          <a:srcRect b="26604" l="2674" r="65233" t="15539"/>
          <a:stretch/>
        </p:blipFill>
        <p:spPr>
          <a:xfrm>
            <a:off x="3455575" y="1801250"/>
            <a:ext cx="3216326" cy="3260026"/>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4"/>
          <p:cNvSpPr/>
          <p:nvPr/>
        </p:nvSpPr>
        <p:spPr>
          <a:xfrm>
            <a:off x="5456893" y="1316950"/>
            <a:ext cx="2646300" cy="10713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21" name="Google Shape;121;p14"/>
          <p:cNvSpPr txBox="1"/>
          <p:nvPr>
            <p:ph type="title"/>
          </p:nvPr>
        </p:nvSpPr>
        <p:spPr>
          <a:xfrm>
            <a:off x="431800" y="173800"/>
            <a:ext cx="8373300" cy="626400"/>
          </a:xfrm>
          <a:prstGeom prst="rect">
            <a:avLst/>
          </a:prstGeom>
          <a:noFill/>
          <a:ln>
            <a:noFill/>
          </a:ln>
        </p:spPr>
        <p:txBody>
          <a:bodyPr anchorCtr="0" anchor="t" bIns="0" lIns="0" spcFirstLastPara="1" rIns="0" wrap="square" tIns="0">
            <a:noAutofit/>
          </a:bodyPr>
          <a:lstStyle/>
          <a:p>
            <a:pPr indent="0" lvl="0" marL="0" rtl="0" algn="ctr">
              <a:lnSpc>
                <a:spcPct val="80000"/>
              </a:lnSpc>
              <a:spcBef>
                <a:spcPts val="0"/>
              </a:spcBef>
              <a:spcAft>
                <a:spcPts val="0"/>
              </a:spcAft>
              <a:buSzPts val="4800"/>
              <a:buNone/>
            </a:pPr>
            <a:r>
              <a:rPr lang="tr-TR">
                <a:solidFill>
                  <a:srgbClr val="741B47"/>
                </a:solidFill>
              </a:rPr>
              <a:t> &lt;i&gt; Vs &lt;em&gt;</a:t>
            </a:r>
            <a:endParaRPr>
              <a:solidFill>
                <a:srgbClr val="741B47"/>
              </a:solidFill>
            </a:endParaRPr>
          </a:p>
        </p:txBody>
      </p:sp>
      <p:grpSp>
        <p:nvGrpSpPr>
          <p:cNvPr id="122" name="Google Shape;122;p14"/>
          <p:cNvGrpSpPr/>
          <p:nvPr/>
        </p:nvGrpSpPr>
        <p:grpSpPr>
          <a:xfrm>
            <a:off x="351893" y="1317025"/>
            <a:ext cx="2646449" cy="1071159"/>
            <a:chOff x="366403" y="0"/>
            <a:chExt cx="2903400" cy="1043100"/>
          </a:xfrm>
        </p:grpSpPr>
        <p:sp>
          <p:nvSpPr>
            <p:cNvPr id="123" name="Google Shape;123;p14"/>
            <p:cNvSpPr/>
            <p:nvPr/>
          </p:nvSpPr>
          <p:spPr>
            <a:xfrm>
              <a:off x="366403" y="0"/>
              <a:ext cx="2903400" cy="1043100"/>
            </a:xfrm>
            <a:prstGeom prst="roundRect">
              <a:avLst>
                <a:gd fmla="val 16667" name="adj"/>
              </a:avLst>
            </a:prstGeom>
            <a:solidFill>
              <a:srgbClr val="419DD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4"/>
            <p:cNvSpPr txBox="1"/>
            <p:nvPr/>
          </p:nvSpPr>
          <p:spPr>
            <a:xfrm>
              <a:off x="417411" y="89708"/>
              <a:ext cx="2801400" cy="941400"/>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000" u="none" cap="none" strike="noStrike">
                  <a:solidFill>
                    <a:schemeClr val="lt1"/>
                  </a:solidFill>
                  <a:latin typeface="Arial"/>
                  <a:ea typeface="Arial"/>
                  <a:cs typeface="Arial"/>
                  <a:sym typeface="Arial"/>
                </a:rPr>
                <a:t>&lt;</a:t>
              </a:r>
              <a:r>
                <a:rPr lang="tr-TR" sz="4000">
                  <a:solidFill>
                    <a:schemeClr val="lt1"/>
                  </a:solidFill>
                </a:rPr>
                <a:t>i</a:t>
              </a:r>
              <a:r>
                <a:rPr b="0" i="0" lang="tr-TR" sz="4000" u="none" cap="none" strike="noStrike">
                  <a:solidFill>
                    <a:schemeClr val="lt1"/>
                  </a:solidFill>
                  <a:latin typeface="Arial"/>
                  <a:ea typeface="Arial"/>
                  <a:cs typeface="Arial"/>
                  <a:sym typeface="Arial"/>
                </a:rPr>
                <a:t>&gt;</a:t>
              </a:r>
              <a:endParaRPr b="0" i="0" sz="4000" u="none" cap="none" strike="noStrike">
                <a:solidFill>
                  <a:schemeClr val="lt1"/>
                </a:solidFill>
                <a:latin typeface="Arial"/>
                <a:ea typeface="Arial"/>
                <a:cs typeface="Arial"/>
                <a:sym typeface="Arial"/>
              </a:endParaRPr>
            </a:p>
          </p:txBody>
        </p:sp>
      </p:grpSp>
      <p:sp>
        <p:nvSpPr>
          <p:cNvPr id="125" name="Google Shape;125;p14"/>
          <p:cNvSpPr txBox="1"/>
          <p:nvPr/>
        </p:nvSpPr>
        <p:spPr>
          <a:xfrm>
            <a:off x="5505237" y="1369296"/>
            <a:ext cx="2553600" cy="966600"/>
          </a:xfrm>
          <a:prstGeom prst="rect">
            <a:avLst/>
          </a:prstGeom>
          <a:noFill/>
          <a:ln>
            <a:noFill/>
          </a:ln>
        </p:spPr>
        <p:txBody>
          <a:bodyPr anchorCtr="0" anchor="ctr" bIns="91425" lIns="182875" spcFirstLastPara="1" rIns="182875" wrap="square" tIns="91425">
            <a:noAutofit/>
          </a:bodyPr>
          <a:lstStyle/>
          <a:p>
            <a:pPr indent="0" lvl="0" marL="0" marR="0" rtl="0" algn="ctr">
              <a:lnSpc>
                <a:spcPct val="90000"/>
              </a:lnSpc>
              <a:spcBef>
                <a:spcPts val="0"/>
              </a:spcBef>
              <a:spcAft>
                <a:spcPts val="0"/>
              </a:spcAft>
              <a:buClr>
                <a:srgbClr val="000000"/>
              </a:buClr>
              <a:buSzPts val="4800"/>
              <a:buFont typeface="Arial"/>
              <a:buNone/>
            </a:pPr>
            <a:r>
              <a:rPr b="0" i="0" lang="tr-TR" sz="4000" u="none" cap="none" strike="noStrike">
                <a:solidFill>
                  <a:schemeClr val="lt1"/>
                </a:solidFill>
                <a:latin typeface="Arial"/>
                <a:ea typeface="Arial"/>
                <a:cs typeface="Arial"/>
                <a:sym typeface="Arial"/>
              </a:rPr>
              <a:t>&lt;</a:t>
            </a:r>
            <a:r>
              <a:rPr lang="tr-TR" sz="4000">
                <a:solidFill>
                  <a:schemeClr val="lt1"/>
                </a:solidFill>
              </a:rPr>
              <a:t>em</a:t>
            </a:r>
            <a:r>
              <a:rPr b="0" i="0" lang="tr-TR" sz="4000" u="none" cap="none" strike="noStrike">
                <a:solidFill>
                  <a:schemeClr val="lt1"/>
                </a:solidFill>
                <a:latin typeface="Arial"/>
                <a:ea typeface="Arial"/>
                <a:cs typeface="Arial"/>
                <a:sym typeface="Arial"/>
              </a:rPr>
              <a:t>&gt;</a:t>
            </a:r>
            <a:endParaRPr b="0" i="0" sz="4000" u="none" cap="none" strike="noStrike">
              <a:solidFill>
                <a:schemeClr val="lt1"/>
              </a:solidFill>
              <a:latin typeface="Arial"/>
              <a:ea typeface="Arial"/>
              <a:cs typeface="Arial"/>
              <a:sym typeface="Arial"/>
            </a:endParaRPr>
          </a:p>
        </p:txBody>
      </p:sp>
      <p:sp>
        <p:nvSpPr>
          <p:cNvPr id="126" name="Google Shape;126;p14"/>
          <p:cNvSpPr txBox="1"/>
          <p:nvPr/>
        </p:nvSpPr>
        <p:spPr>
          <a:xfrm>
            <a:off x="422175" y="2653600"/>
            <a:ext cx="2576100" cy="966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800"/>
              </a:spcAft>
              <a:buNone/>
            </a:pPr>
            <a:r>
              <a:rPr b="1" lang="tr-TR" sz="1500">
                <a:solidFill>
                  <a:srgbClr val="212121"/>
                </a:solidFill>
                <a:highlight>
                  <a:srgbClr val="FFFFFF"/>
                </a:highlight>
              </a:rPr>
              <a:t>Draw attention to text </a:t>
            </a:r>
            <a:r>
              <a:rPr b="1" lang="tr-TR" sz="1500">
                <a:solidFill>
                  <a:srgbClr val="FF0000"/>
                </a:solidFill>
                <a:highlight>
                  <a:srgbClr val="FFFFFF"/>
                </a:highlight>
              </a:rPr>
              <a:t>without</a:t>
            </a:r>
            <a:r>
              <a:rPr b="1" lang="tr-TR" sz="1500">
                <a:solidFill>
                  <a:srgbClr val="212121"/>
                </a:solidFill>
                <a:highlight>
                  <a:srgbClr val="FFFFFF"/>
                </a:highlight>
              </a:rPr>
              <a:t> indicating that </a:t>
            </a:r>
            <a:r>
              <a:rPr b="1" lang="tr-TR" sz="1500">
                <a:solidFill>
                  <a:srgbClr val="FF0000"/>
                </a:solidFill>
                <a:highlight>
                  <a:srgbClr val="FFFFFF"/>
                </a:highlight>
              </a:rPr>
              <a:t>it's more important</a:t>
            </a:r>
            <a:endParaRPr b="1" sz="1700">
              <a:solidFill>
                <a:srgbClr val="FF0000"/>
              </a:solidFill>
              <a:latin typeface="Barlow"/>
              <a:ea typeface="Barlow"/>
              <a:cs typeface="Barlow"/>
              <a:sym typeface="Barlow"/>
            </a:endParaRPr>
          </a:p>
        </p:txBody>
      </p:sp>
      <p:pic>
        <p:nvPicPr>
          <p:cNvPr id="127" name="Google Shape;127;p14"/>
          <p:cNvPicPr preferRelativeResize="0"/>
          <p:nvPr/>
        </p:nvPicPr>
        <p:blipFill>
          <a:blip r:embed="rId3">
            <a:alphaModFix/>
          </a:blip>
          <a:stretch>
            <a:fillRect/>
          </a:stretch>
        </p:blipFill>
        <p:spPr>
          <a:xfrm>
            <a:off x="3295825" y="1317025"/>
            <a:ext cx="1863599" cy="1250050"/>
          </a:xfrm>
          <a:prstGeom prst="rect">
            <a:avLst/>
          </a:prstGeom>
          <a:noFill/>
          <a:ln>
            <a:noFill/>
          </a:ln>
        </p:spPr>
      </p:pic>
      <p:sp>
        <p:nvSpPr>
          <p:cNvPr id="128" name="Google Shape;128;p14"/>
          <p:cNvSpPr txBox="1"/>
          <p:nvPr/>
        </p:nvSpPr>
        <p:spPr>
          <a:xfrm>
            <a:off x="5527575" y="2653600"/>
            <a:ext cx="2576100" cy="966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800"/>
              </a:spcAft>
              <a:buNone/>
            </a:pPr>
            <a:r>
              <a:rPr b="1" lang="tr-TR" sz="1500">
                <a:solidFill>
                  <a:srgbClr val="212121"/>
                </a:solidFill>
                <a:highlight>
                  <a:srgbClr val="FFFFFF"/>
                </a:highlight>
              </a:rPr>
              <a:t>Content that is of </a:t>
            </a:r>
            <a:r>
              <a:rPr b="1" lang="tr-TR" sz="1500">
                <a:solidFill>
                  <a:srgbClr val="FF0000"/>
                </a:solidFill>
                <a:highlight>
                  <a:srgbClr val="FFFFFF"/>
                </a:highlight>
              </a:rPr>
              <a:t>greater importance</a:t>
            </a:r>
            <a:endParaRPr b="1" sz="1700">
              <a:solidFill>
                <a:srgbClr val="FF0000"/>
              </a:solidFill>
              <a:latin typeface="Barlow"/>
              <a:ea typeface="Barlow"/>
              <a:cs typeface="Barlow"/>
              <a:sym typeface="Barlow"/>
            </a:endParaRPr>
          </a:p>
        </p:txBody>
      </p:sp>
    </p:spTree>
  </p:cSld>
  <p:clrMapOvr>
    <a:masterClrMapping/>
  </p:clrMapOvr>
</p:sld>
</file>

<file path=ppt/theme/theme1.xml><?xml version="1.0" encoding="utf-8"?>
<a:theme xmlns:a="http://schemas.openxmlformats.org/drawingml/2006/main" xmlns:r="http://schemas.openxmlformats.org/officeDocument/2006/relationships"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